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70" r:id="rId5"/>
    <p:sldId id="269" r:id="rId6"/>
    <p:sldId id="265" r:id="rId7"/>
    <p:sldId id="271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12" y="-1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03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0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13/04/20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file://localhost/http://tbn1.google.com/images" TargetMode="External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hyperlink" Target="https://www.bbc.co.uk/bitesize/topics/zp8dmp3/articles/zcrq2p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7.jpeg"/><Relationship Id="rId7" Type="http://schemas.openxmlformats.org/officeDocument/2006/relationships/image" Target="../media/image9.jpeg"/><Relationship Id="rId8" Type="http://schemas.openxmlformats.org/officeDocument/2006/relationships/image" Target="../media/image8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jpeg"/><Relationship Id="rId5" Type="http://schemas.openxmlformats.org/officeDocument/2006/relationships/image" Target="file://localhost/http://tbn1.google.com/images" TargetMode="External"/><Relationship Id="rId6" Type="http://schemas.openxmlformats.org/officeDocument/2006/relationships/image" Target="../media/image8.jpeg"/><Relationship Id="rId7" Type="http://schemas.openxmlformats.org/officeDocument/2006/relationships/image" Target="../media/image7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jpeg"/><Relationship Id="rId5" Type="http://schemas.openxmlformats.org/officeDocument/2006/relationships/image" Target="../media/image7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7685" y="1244601"/>
            <a:ext cx="7968190" cy="36009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>Year </a:t>
            </a:r>
            <a:r>
              <a:rPr lang="en-US" sz="60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2</a:t>
            </a:r>
            <a: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  <a:t/>
            </a:r>
            <a:br>
              <a:rPr lang="en-US" sz="6000" dirty="0">
                <a:solidFill>
                  <a:srgbClr val="264BB6"/>
                </a:solidFill>
                <a:latin typeface="Twinkl Precursive Regular"/>
                <a:cs typeface="Twinkl Precursive Regular"/>
              </a:rPr>
            </a:br>
            <a:r>
              <a:rPr lang="en-US" sz="4800" dirty="0" smtClean="0">
                <a:solidFill>
                  <a:srgbClr val="264BB6"/>
                </a:solidFill>
                <a:latin typeface="Twinkl Precursive Regular"/>
                <a:cs typeface="Twinkl Precursive Regular"/>
              </a:rPr>
              <a:t>Money</a:t>
            </a:r>
          </a:p>
          <a:p>
            <a:pPr algn="ctr">
              <a:defRPr/>
            </a:pPr>
            <a:r>
              <a:rPr lang="en-GB" sz="4000" dirty="0">
                <a:latin typeface="Twinkl Precursive Regular"/>
                <a:cs typeface="Twinkl Precursive Regular"/>
              </a:rPr>
              <a:t>Lesson 2: Find the sum of different amounts of </a:t>
            </a:r>
            <a:r>
              <a:rPr lang="en-GB" sz="4000" dirty="0" smtClean="0">
                <a:latin typeface="Twinkl Precursive Regular"/>
                <a:cs typeface="Twinkl Precursive Regular"/>
              </a:rPr>
              <a:t>pound</a:t>
            </a:r>
            <a:endParaRPr lang="en-US" sz="4000" dirty="0" smtClean="0">
              <a:solidFill>
                <a:srgbClr val="264BB6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07" y="5485165"/>
            <a:ext cx="962846" cy="72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3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526889" y="5107338"/>
            <a:ext cx="1538110" cy="152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665" y="1109892"/>
            <a:ext cx="10583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winkl Precursive Regular"/>
                <a:cs typeface="Twinkl Precursive Regular"/>
              </a:rPr>
              <a:t>Colin buys 3 items. Investigate how much he could have spent. </a:t>
            </a:r>
            <a:endParaRPr lang="en-US" sz="3200" u="sng" dirty="0">
              <a:latin typeface="Twinkl Precursive Regular"/>
              <a:cs typeface="Twinkl Precursive Regular"/>
            </a:endParaRP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endParaRPr lang="en-US" sz="3200" dirty="0" smtClean="0">
              <a:latin typeface="Twinkl Precursive Regular"/>
              <a:cs typeface="Twinkl Precursive Regular"/>
            </a:endParaRP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endParaRPr lang="en-US" sz="3200" dirty="0" smtClean="0">
              <a:latin typeface="Twinkl Precursive Regular"/>
              <a:cs typeface="Twinkl Precursive Regular"/>
            </a:endParaRPr>
          </a:p>
          <a:p>
            <a:endParaRPr lang="en-US" sz="3200" dirty="0">
              <a:latin typeface="Twinkl Precursive Regular"/>
              <a:cs typeface="Twinkl Precursive Regular"/>
            </a:endParaRPr>
          </a:p>
          <a:p>
            <a:r>
              <a:rPr lang="en-US" sz="3200" dirty="0" smtClean="0">
                <a:latin typeface="Twinkl Precursive Regular"/>
                <a:cs typeface="Twinkl Precursive Regular"/>
              </a:rPr>
              <a:t>What is the least and most amount he could have spent?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89" y="2413000"/>
            <a:ext cx="3862742" cy="17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</a:t>
            </a:r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endParaRPr lang="en-GB" sz="32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015111" y="901544"/>
            <a:ext cx="3640667" cy="16927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8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8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  <a:endParaRPr lang="en-GB" sz="28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78" y="767280"/>
            <a:ext cx="11511688" cy="9533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: Money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524" y="1769532"/>
            <a:ext cx="7613120" cy="48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09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We are learning to: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838200" y="1127125"/>
            <a:ext cx="10515600" cy="140970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Find the sum of different amounts of pounds:</a:t>
            </a: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  <p:pic>
        <p:nvPicPr>
          <p:cNvPr id="6" name="Picture 4" descr="See full size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18" y="2865468"/>
            <a:ext cx="4401960" cy="354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6" y="3739973"/>
            <a:ext cx="1547283" cy="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4730573"/>
            <a:ext cx="1547283" cy="86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 poun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3" y="3711169"/>
            <a:ext cx="502341" cy="544203"/>
          </a:xfrm>
          <a:prstGeom prst="rect">
            <a:avLst/>
          </a:prstGeom>
        </p:spPr>
      </p:pic>
      <p:pic>
        <p:nvPicPr>
          <p:cNvPr id="11" name="Picture 10" descr="1 pou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4426655"/>
            <a:ext cx="465668" cy="504473"/>
          </a:xfrm>
          <a:prstGeom prst="rect">
            <a:avLst/>
          </a:prstGeom>
        </p:spPr>
      </p:pic>
      <p:pic>
        <p:nvPicPr>
          <p:cNvPr id="12" name="Picture 11" descr="1 pou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33" y="4776610"/>
            <a:ext cx="465668" cy="50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721079" y="442210"/>
            <a:ext cx="10850033" cy="125112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 Precursive" panose="02000000000000000000" pitchFamily="2" charset="0"/>
              </a:rPr>
              <a:t> </a:t>
            </a: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838200" y="735013"/>
            <a:ext cx="1051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ssoon Infant Rg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Twinkl Precursive" charset="0"/>
                <a:cs typeface="Sassoon Infant Rg" charset="0"/>
              </a:rPr>
              <a:t>What do we know already?</a:t>
            </a:r>
            <a:endParaRPr lang="en-US" sz="3600" b="1" dirty="0">
              <a:latin typeface="Twinkl Precursive" charset="0"/>
              <a:cs typeface="Sassoon Infant Rg" charset="0"/>
            </a:endParaRPr>
          </a:p>
        </p:txBody>
      </p:sp>
      <p:sp>
        <p:nvSpPr>
          <p:cNvPr id="8197" name="Content Placeholder 15"/>
          <p:cNvSpPr>
            <a:spLocks noGrp="1"/>
          </p:cNvSpPr>
          <p:nvPr>
            <p:ph idx="1"/>
          </p:nvPr>
        </p:nvSpPr>
        <p:spPr>
          <a:xfrm>
            <a:off x="344311" y="1903236"/>
            <a:ext cx="8164689" cy="1409700"/>
          </a:xfrm>
        </p:spPr>
        <p:txBody>
          <a:bodyPr/>
          <a:lstStyle/>
          <a:p>
            <a:pPr marL="0" indent="0">
              <a:buNone/>
            </a:pPr>
            <a:endParaRPr lang="en-GB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 number on the note or coin tells us how much it is </a:t>
            </a:r>
            <a:r>
              <a:rPr lang="en-GB" sz="24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worth</a:t>
            </a:r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.</a:t>
            </a:r>
          </a:p>
        </p:txBody>
      </p:sp>
      <p:pic>
        <p:nvPicPr>
          <p:cNvPr id="10" name="Picture 9" descr="Screen Shot 2020-04-01 at 07.50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0" t="23046" r="11574" b="17696"/>
          <a:stretch/>
        </p:blipFill>
        <p:spPr>
          <a:xfrm>
            <a:off x="8819443" y="2253257"/>
            <a:ext cx="3160891" cy="44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27045" y="402167"/>
            <a:ext cx="225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10498667" y="5076432"/>
            <a:ext cx="1508967" cy="1506852"/>
          </a:xfrm>
          <a:prstGeom prst="rect">
            <a:avLst/>
          </a:prstGeom>
        </p:spPr>
      </p:pic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26" y="946573"/>
            <a:ext cx="7053541" cy="3949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061" y="5036445"/>
            <a:ext cx="9432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BBC Bitesize</a:t>
            </a:r>
            <a:r>
              <a:rPr lang="en-US" sz="2400" dirty="0" smtClean="0">
                <a:latin typeface="Twinkl Precursive Regular"/>
                <a:cs typeface="Twinkl Precursive Regular"/>
              </a:rPr>
              <a:t>: How </a:t>
            </a:r>
            <a:r>
              <a:rPr lang="en-US" sz="2400" dirty="0">
                <a:latin typeface="Twinkl Precursive Regular"/>
                <a:cs typeface="Twinkl Precursive Regular"/>
              </a:rPr>
              <a:t>to work out a value with coins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6777" y="5532946"/>
            <a:ext cx="6618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https://www.bbc.co.uk/bitesize/topics/zp8dmp3/articles/</a:t>
            </a:r>
            <a:r>
              <a:rPr lang="en-US" dirty="0" smtClean="0">
                <a:hlinkClick r:id="rId4"/>
              </a:rPr>
              <a:t>zcrq2p3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1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8" y="378892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550581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15081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531" y="1240721"/>
            <a:ext cx="7941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Add the purses together to find out how much money I have altogether. 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2212028" y="5010484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276123" y="5066171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£7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7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96" y="2399800"/>
            <a:ext cx="3075515" cy="24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19" y="2382866"/>
            <a:ext cx="3075515" cy="247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992085"/>
            <a:ext cx="1547283" cy="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2 poun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11" y="3993392"/>
            <a:ext cx="521074" cy="564497"/>
          </a:xfrm>
          <a:prstGeom prst="rect">
            <a:avLst/>
          </a:prstGeom>
        </p:spPr>
      </p:pic>
      <p:pic>
        <p:nvPicPr>
          <p:cNvPr id="22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28" y="3023129"/>
            <a:ext cx="1547283" cy="86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1 pound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56" y="3833988"/>
            <a:ext cx="423334" cy="45861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6823539" y="5021773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915857" y="5077460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£11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9967495" y="3847728"/>
            <a:ext cx="1208505" cy="76660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0130369" y="4002195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£18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9016999" y="2917121"/>
            <a:ext cx="2889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Altogether I have</a:t>
            </a:r>
            <a:r>
              <a:rPr lang="mr-IN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…</a:t>
            </a:r>
            <a:r>
              <a:rPr lang="en-GB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.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7" y="378892"/>
            <a:ext cx="4019651" cy="901252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Practise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550581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785281" y="335072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2000" y="760433"/>
            <a:ext cx="3640667" cy="15081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money  coin</a:t>
            </a: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n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ote    £1    £2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£5    £10</a:t>
            </a:r>
            <a:endParaRPr lang="en-GB" sz="24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7531" y="1240721"/>
            <a:ext cx="79410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Add the purses together to find out how much money I have altogether. 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1097250" y="4375484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03679" y="4445282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£50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pic>
        <p:nvPicPr>
          <p:cNvPr id="27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1" y="2202245"/>
            <a:ext cx="2507401" cy="2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8" y="2698574"/>
            <a:ext cx="545394" cy="3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3987206" y="4739550"/>
            <a:ext cx="1047639" cy="54929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065412" y="4809349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£15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6916933" y="5169040"/>
            <a:ext cx="947011" cy="616246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913035" y="5258084"/>
            <a:ext cx="828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£3              </a:t>
            </a:r>
            <a:endParaRPr lang="en-GB" sz="24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9016999" y="2917121"/>
            <a:ext cx="2889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Altogether I have</a:t>
            </a:r>
            <a:r>
              <a:rPr lang="mr-IN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…</a:t>
            </a:r>
            <a:r>
              <a:rPr lang="en-GB" sz="2400" dirty="0" smtClean="0">
                <a:solidFill>
                  <a:srgbClr val="264BB6"/>
                </a:solidFill>
                <a:latin typeface="Twinkl Precursive Regular" charset="0"/>
                <a:cs typeface="Twinkl Precursive Regular" charset="0"/>
              </a:rPr>
              <a:t>.</a:t>
            </a:r>
            <a:endParaRPr lang="en-US" sz="2400" dirty="0">
              <a:solidFill>
                <a:srgbClr val="264BB6"/>
              </a:solidFill>
              <a:latin typeface="Twinkl Precursive Regular" charset="0"/>
              <a:cs typeface="Twinkl Precursive Regular" charset="0"/>
            </a:endParaRPr>
          </a:p>
        </p:txBody>
      </p:sp>
      <p:pic>
        <p:nvPicPr>
          <p:cNvPr id="23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62" y="2709863"/>
            <a:ext cx="604660" cy="3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3116263"/>
            <a:ext cx="604660" cy="3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073" y="3299708"/>
            <a:ext cx="604660" cy="3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0" y="3581929"/>
            <a:ext cx="604660" cy="3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63" y="2580422"/>
            <a:ext cx="2507401" cy="2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96" y="3090863"/>
            <a:ext cx="760032" cy="4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40" y="3116263"/>
            <a:ext cx="760032" cy="4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73" y="3624263"/>
            <a:ext cx="760032" cy="4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See full size imag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63" y="3029156"/>
            <a:ext cx="2507401" cy="20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1 pou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67" y="3664655"/>
            <a:ext cx="423334" cy="458612"/>
          </a:xfrm>
          <a:prstGeom prst="rect">
            <a:avLst/>
          </a:prstGeom>
        </p:spPr>
      </p:pic>
      <p:pic>
        <p:nvPicPr>
          <p:cNvPr id="40" name="Picture 39" descr="1 pou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4099277"/>
            <a:ext cx="423334" cy="458612"/>
          </a:xfrm>
          <a:prstGeom prst="rect">
            <a:avLst/>
          </a:prstGeom>
        </p:spPr>
      </p:pic>
      <p:pic>
        <p:nvPicPr>
          <p:cNvPr id="41" name="Picture 40" descr="1 pound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3644899"/>
            <a:ext cx="423334" cy="45861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C56924B-E843-4D06-BE85-77D46020092A}"/>
              </a:ext>
            </a:extLst>
          </p:cNvPr>
          <p:cNvSpPr/>
          <p:nvPr/>
        </p:nvSpPr>
        <p:spPr>
          <a:xfrm>
            <a:off x="9647886" y="3794945"/>
            <a:ext cx="1423213" cy="784537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schemeClr val="tx1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9733788" y="3871162"/>
            <a:ext cx="118336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2DB7BC"/>
                </a:solidFill>
                <a:latin typeface="Twinkl Precursive Regular"/>
                <a:ea typeface="Sassoon Infant Rg" charset="0"/>
                <a:cs typeface="Twinkl Precursive Regular"/>
              </a:rPr>
              <a:t>£68              </a:t>
            </a:r>
            <a:endParaRPr lang="en-GB" sz="3200" b="1" dirty="0">
              <a:solidFill>
                <a:srgbClr val="2DB7BC"/>
              </a:solidFill>
              <a:latin typeface="Twinkl Precursive Regular"/>
              <a:ea typeface="Sassoon Infant Rg" charset="0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2750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5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3888" y="294569"/>
            <a:ext cx="2042203" cy="918987"/>
          </a:xfrm>
        </p:spPr>
        <p:txBody>
          <a:bodyPr>
            <a:normAutofit/>
          </a:bodyPr>
          <a:lstStyle/>
          <a:p>
            <a:r>
              <a:rPr lang="en-GB" b="1" u="sng" smtClean="0">
                <a:latin typeface="Twinkl Precursive Regular"/>
                <a:cs typeface="Twinkl Precursive Regular"/>
              </a:rPr>
              <a:t>Do it</a:t>
            </a:r>
            <a:endParaRPr lang="en-GB" b="1" u="sng" dirty="0">
              <a:latin typeface="Twinkl Precursive Regular"/>
              <a:cs typeface="Twinkl Precursive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446511" y="4632011"/>
            <a:ext cx="1558331" cy="209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782194"/>
            <a:ext cx="705423" cy="955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1533" y="1191531"/>
            <a:ext cx="10771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What is the total of each set?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8506" y="1924088"/>
            <a:ext cx="39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1.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0676" y="2656444"/>
            <a:ext cx="464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2</a:t>
            </a:r>
            <a:r>
              <a:rPr lang="en-GB" sz="2400" dirty="0" smtClean="0">
                <a:latin typeface="Twinkl Precursive Regular"/>
                <a:cs typeface="Twinkl Precursive Regular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918" y="3508970"/>
            <a:ext cx="428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3. 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483" y="4224472"/>
            <a:ext cx="44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winkl Precursive Regular"/>
                <a:cs typeface="Twinkl Precursive Regular"/>
              </a:rPr>
              <a:t>4</a:t>
            </a:r>
            <a:r>
              <a:rPr lang="en-US" sz="2400" dirty="0" smtClean="0">
                <a:latin typeface="Twinkl Precursive Regular"/>
                <a:cs typeface="Twinkl Precursive Regular"/>
              </a:rPr>
              <a:t>. 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844" y="5009163"/>
            <a:ext cx="45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5.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29" name="Picture 23" descr="Macintosh HD:Users:peteedwards:Documents:Deb Work:Holly:Planning:Sept 18 - July 19:Maths :Yr 1 Maths:Money:£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4" y="1877545"/>
            <a:ext cx="982215" cy="54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170265" y="1898304"/>
            <a:ext cx="366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+</a:t>
            </a:r>
            <a:endParaRPr lang="en-US" sz="2400" dirty="0">
              <a:latin typeface="Twinkl Precursive Regular"/>
              <a:cs typeface="Twinkl Precursive Regular"/>
            </a:endParaRPr>
          </a:p>
        </p:txBody>
      </p:sp>
      <p:pic>
        <p:nvPicPr>
          <p:cNvPr id="33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21" y="1880173"/>
            <a:ext cx="995768" cy="53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08" y="1882169"/>
            <a:ext cx="995768" cy="53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Macintosh HD:Users:peteedwards:Documents:Deb Work:Holly:Planning:Sept 18 - July 19:Maths :Yr 1 Maths:Money:£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00" y="1882169"/>
            <a:ext cx="995768" cy="53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2 pound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69" y="1888468"/>
            <a:ext cx="404296" cy="437988"/>
          </a:xfrm>
          <a:prstGeom prst="rect">
            <a:avLst/>
          </a:prstGeom>
        </p:spPr>
      </p:pic>
      <p:pic>
        <p:nvPicPr>
          <p:cNvPr id="38" name="Picture 37" descr="1 pound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37" y="1886661"/>
            <a:ext cx="340982" cy="369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5840" r="32691" b="75076"/>
          <a:stretch/>
        </p:blipFill>
        <p:spPr>
          <a:xfrm>
            <a:off x="893981" y="2617198"/>
            <a:ext cx="2851625" cy="6582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7641" t="24994" r="7756" b="51107"/>
          <a:stretch/>
        </p:blipFill>
        <p:spPr>
          <a:xfrm>
            <a:off x="870927" y="3412993"/>
            <a:ext cx="3924830" cy="6312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6200" t="49038" r="5956" b="26746"/>
          <a:stretch/>
        </p:blipFill>
        <p:spPr>
          <a:xfrm>
            <a:off x="862572" y="4156658"/>
            <a:ext cx="4075219" cy="639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/>
          <a:srcRect l="-283" t="74665" r="596" b="1194"/>
          <a:stretch/>
        </p:blipFill>
        <p:spPr>
          <a:xfrm>
            <a:off x="839518" y="4935741"/>
            <a:ext cx="4624637" cy="637559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9633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28110" y="4586111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222" y="294569"/>
            <a:ext cx="2935111" cy="91898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that the total of </a:t>
            </a:r>
            <a:r>
              <a:rPr lang="en-US" sz="2400" dirty="0">
                <a:latin typeface="Twinkl Precursive Regular"/>
                <a:cs typeface="Twinkl Precursive Regular"/>
              </a:rPr>
              <a:t>£5 and £10 </a:t>
            </a:r>
            <a:r>
              <a:rPr lang="en-US" sz="2400" dirty="0" smtClean="0">
                <a:latin typeface="Twinkl Precursive Regular"/>
                <a:cs typeface="Twinkl Precursive Regular"/>
              </a:rPr>
              <a:t>is £60 .  </a:t>
            </a:r>
            <a:endParaRPr lang="en-US" sz="2400" u="sng" dirty="0" smtClean="0"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   </a:t>
            </a: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</a:t>
            </a:r>
            <a:endParaRPr lang="en-US" sz="2400" dirty="0">
              <a:latin typeface="Twinkl Precursive Regular"/>
              <a:cs typeface="Twinkl Precursive Regular"/>
            </a:endParaRPr>
          </a:p>
          <a:p>
            <a:r>
              <a:rPr lang="en-US" sz="2400" dirty="0">
                <a:latin typeface="Twinkl Precursive Regular"/>
                <a:cs typeface="Twinkl Precursive Regular"/>
              </a:rPr>
              <a:t> 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US" sz="2400" dirty="0">
              <a:latin typeface="Twinkl Precursive Regular"/>
              <a:cs typeface="Twinkl Precursive Regular"/>
            </a:endParaRP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34999" y="5249333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4512" y="4174066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512" y="469617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We can use our knowledge of addition to work out the sum of money.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733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357</Words>
  <Application>Microsoft Macintosh PowerPoint</Application>
  <PresentationFormat>Custom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Number Fact check</vt:lpstr>
      <vt:lpstr>PowerPoint Presentation</vt:lpstr>
      <vt:lpstr>PowerPoint Presentation</vt:lpstr>
      <vt:lpstr>PowerPoint Presentation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92</cp:revision>
  <dcterms:created xsi:type="dcterms:W3CDTF">2020-02-11T14:15:13Z</dcterms:created>
  <dcterms:modified xsi:type="dcterms:W3CDTF">2020-04-13T06:37:44Z</dcterms:modified>
</cp:coreProperties>
</file>