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2" r:id="rId2"/>
    <p:sldId id="301" r:id="rId3"/>
    <p:sldId id="312" r:id="rId4"/>
    <p:sldId id="302" r:id="rId5"/>
    <p:sldId id="304" r:id="rId6"/>
    <p:sldId id="322" r:id="rId7"/>
    <p:sldId id="323" r:id="rId8"/>
    <p:sldId id="333" r:id="rId9"/>
    <p:sldId id="325" r:id="rId10"/>
    <p:sldId id="326" r:id="rId11"/>
    <p:sldId id="327" r:id="rId12"/>
    <p:sldId id="328" r:id="rId13"/>
    <p:sldId id="332" r:id="rId14"/>
    <p:sldId id="329" r:id="rId15"/>
    <p:sldId id="330" r:id="rId16"/>
    <p:sldId id="331" r:id="rId17"/>
    <p:sldId id="334" r:id="rId18"/>
    <p:sldId id="308" r:id="rId19"/>
    <p:sldId id="309" r:id="rId20"/>
    <p:sldId id="310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9"/>
    <a:srgbClr val="69C34B"/>
    <a:srgbClr val="884098"/>
    <a:srgbClr val="69C24B"/>
    <a:srgbClr val="FCAF17"/>
    <a:srgbClr val="FFA8F1"/>
    <a:srgbClr val="00BCAA"/>
    <a:srgbClr val="F18117"/>
    <a:srgbClr val="E6226A"/>
    <a:srgbClr val="FA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96" y="-1072"/>
      </p:cViewPr>
      <p:guideLst>
        <p:guide orient="horz" pos="2160"/>
        <p:guide orient="horz" pos="323"/>
        <p:guide orient="horz" pos="482"/>
        <p:guide orient="horz" pos="3997"/>
        <p:guide orient="horz" pos="3838"/>
        <p:guide pos="2880"/>
        <p:guide pos="317"/>
        <p:guide pos="476"/>
        <p:guide pos="5284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43FCB4-09AB-4EAC-ADE6-23729BB313EE}" type="datetimeFigureOut">
              <a:rPr lang="en-GB" smtClean="0"/>
              <a:t>05/05/20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9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18952" y="512763"/>
            <a:ext cx="8615778" cy="406379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372219" y="1354297"/>
            <a:ext cx="8309244" cy="23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buNone/>
              <a:defRPr/>
            </a:pPr>
            <a:r>
              <a:rPr lang="en-US" sz="6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Year 2</a:t>
            </a:r>
            <a:br>
              <a:rPr lang="en-US" sz="6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</a:br>
            <a:r>
              <a:rPr lang="en-US" sz="5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Statistics</a:t>
            </a:r>
            <a:endParaRPr lang="en-US" sz="54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>
              <a:buNone/>
              <a:defRPr/>
            </a:pPr>
            <a:r>
              <a:rPr lang="en-US" sz="3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Lesson </a:t>
            </a:r>
            <a:r>
              <a:rPr lang="en-US" sz="3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7 </a:t>
            </a:r>
            <a:r>
              <a:rPr lang="en-US" sz="3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- Interpret a pictogram where the symbol represents </a:t>
            </a:r>
            <a:r>
              <a:rPr lang="en-US" sz="3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5 or 10</a:t>
            </a:r>
            <a:r>
              <a:rPr lang="en-US" sz="3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3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items</a:t>
            </a:r>
            <a:endParaRPr lang="en-US" sz="3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208664" y="28579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633" y="645484"/>
            <a:ext cx="450577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>
                <a:latin typeface="Twinkl Precursive Regular"/>
                <a:cs typeface="Twinkl Precursive Regular"/>
              </a:rPr>
              <a:t>Lets check! 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82413" y="4316923"/>
            <a:ext cx="3376083" cy="514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 smtClean="0">
                <a:latin typeface="Twinkl Precursive Regular"/>
                <a:cs typeface="Twinkl Precursive Regular"/>
              </a:rPr>
              <a:t>There are</a:t>
            </a:r>
            <a:r>
              <a:rPr lang="en-GB" sz="2400" dirty="0">
                <a:latin typeface="Twinkl Precursive Regular"/>
                <a:cs typeface="Twinkl Precursive Regular"/>
              </a:rPr>
              <a:t> </a:t>
            </a:r>
            <a:r>
              <a:rPr lang="en-GB" sz="24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2</a:t>
            </a:r>
            <a:r>
              <a:rPr lang="en-GB" sz="2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5</a:t>
            </a:r>
            <a:r>
              <a:rPr lang="en-GB" sz="2400" dirty="0" smtClean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cats.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0309" y="1439507"/>
            <a:ext cx="3198946" cy="685254"/>
            <a:chOff x="1378830" y="1392026"/>
            <a:chExt cx="3198946" cy="68525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830" y="1559444"/>
              <a:ext cx="460949" cy="42355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976438" y="1500025"/>
              <a:ext cx="233693" cy="4773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679" y="1405809"/>
              <a:ext cx="450569" cy="67147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26" y="1392026"/>
              <a:ext cx="450569" cy="67147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730" y="1403896"/>
              <a:ext cx="450569" cy="67147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033" y="1403896"/>
              <a:ext cx="450569" cy="67147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207" y="1403897"/>
              <a:ext cx="450569" cy="67147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878405" y="2541521"/>
            <a:ext cx="3198946" cy="685254"/>
            <a:chOff x="1378830" y="1392026"/>
            <a:chExt cx="3198946" cy="68525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830" y="1559444"/>
              <a:ext cx="460949" cy="423550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976438" y="1500025"/>
              <a:ext cx="233693" cy="4773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679" y="1405809"/>
              <a:ext cx="450569" cy="67147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26" y="1392026"/>
              <a:ext cx="450569" cy="67147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730" y="1403896"/>
              <a:ext cx="450569" cy="67147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033" y="1403896"/>
              <a:ext cx="450569" cy="67147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207" y="1403897"/>
              <a:ext cx="450569" cy="671471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878405" y="3681060"/>
            <a:ext cx="3198946" cy="685254"/>
            <a:chOff x="1378830" y="1392026"/>
            <a:chExt cx="3198946" cy="68525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830" y="1559444"/>
              <a:ext cx="460949" cy="423550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1976438" y="1500025"/>
              <a:ext cx="233693" cy="4773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679" y="1405809"/>
              <a:ext cx="450569" cy="67147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26" y="1392026"/>
              <a:ext cx="450569" cy="67147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730" y="1403896"/>
              <a:ext cx="450569" cy="67147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033" y="1403896"/>
              <a:ext cx="450569" cy="67147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207" y="1403897"/>
              <a:ext cx="450569" cy="671471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4854702" y="1876792"/>
            <a:ext cx="3198946" cy="685254"/>
            <a:chOff x="1378830" y="1392026"/>
            <a:chExt cx="3198946" cy="685254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830" y="1559444"/>
              <a:ext cx="460949" cy="42355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1976438" y="1500025"/>
              <a:ext cx="233693" cy="4773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679" y="1405809"/>
              <a:ext cx="450569" cy="67147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26" y="1392026"/>
              <a:ext cx="450569" cy="67147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730" y="1403896"/>
              <a:ext cx="450569" cy="67147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033" y="1403896"/>
              <a:ext cx="450569" cy="67147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207" y="1403897"/>
              <a:ext cx="450569" cy="671471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4961528" y="2909498"/>
            <a:ext cx="3198946" cy="685254"/>
            <a:chOff x="1378830" y="1392026"/>
            <a:chExt cx="3198946" cy="685254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830" y="1559444"/>
              <a:ext cx="460949" cy="423550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1976438" y="1500025"/>
              <a:ext cx="233693" cy="47733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679" y="1405809"/>
              <a:ext cx="450569" cy="671471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26" y="1392026"/>
              <a:ext cx="450569" cy="671471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730" y="1403896"/>
              <a:ext cx="450569" cy="671471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033" y="1403896"/>
              <a:ext cx="450569" cy="671471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207" y="1403897"/>
              <a:ext cx="450569" cy="671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87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183797" y="249512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745" y="1124569"/>
            <a:ext cx="3259970" cy="69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solidFill>
                  <a:srgbClr val="0082C9"/>
                </a:solidFill>
              </a:rPr>
              <a:t>Key</a:t>
            </a:r>
          </a:p>
          <a:p>
            <a:pPr algn="ctr"/>
            <a:r>
              <a:rPr lang="en-GB" dirty="0" smtClean="0"/>
              <a:t>= </a:t>
            </a:r>
            <a:r>
              <a:rPr lang="en-GB" dirty="0" smtClean="0"/>
              <a:t>10 </a:t>
            </a:r>
            <a:r>
              <a:rPr lang="en-GB" dirty="0" smtClean="0"/>
              <a:t>trees.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943523" y="2261035"/>
            <a:ext cx="3013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=</a:t>
            </a:r>
            <a:endParaRPr lang="en-GB" sz="40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25151" y="3231662"/>
            <a:ext cx="6743097" cy="923330"/>
            <a:chOff x="1356903" y="1278502"/>
            <a:chExt cx="6743097" cy="923330"/>
          </a:xfrm>
        </p:grpSpPr>
        <p:sp>
          <p:nvSpPr>
            <p:cNvPr id="37" name="Rounded Rectangle 36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How many trees are there?</a:t>
              </a:r>
              <a:endParaRPr lang="en-GB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56903" y="1278502"/>
              <a:ext cx="676792" cy="923330"/>
              <a:chOff x="955251" y="1209763"/>
              <a:chExt cx="676792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55251" y="1356646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1008096">
                <a:off x="1106898" y="1209763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41">
            <a:off x="2700034" y="2202388"/>
            <a:ext cx="1242977" cy="620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774922"/>
            <a:ext cx="445892" cy="5991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980">
            <a:off x="948699" y="4927300"/>
            <a:ext cx="1242977" cy="62054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75922" y="479671"/>
            <a:ext cx="502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can use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our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knowledge of the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10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times table to count symbols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C56924B-E843-4D06-BE85-77D46020092A}"/>
              </a:ext>
            </a:extLst>
          </p:cNvPr>
          <p:cNvSpPr/>
          <p:nvPr/>
        </p:nvSpPr>
        <p:spPr>
          <a:xfrm>
            <a:off x="3797905" y="4184878"/>
            <a:ext cx="4959047" cy="754574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94667" y="4274026"/>
            <a:ext cx="488647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are </a:t>
            </a:r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40 </a:t>
            </a:r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trees.   </a:t>
            </a:r>
            <a:endParaRPr lang="en-GB" sz="32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41">
            <a:off x="717966" y="1337716"/>
            <a:ext cx="573758" cy="2864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13" y="1784880"/>
            <a:ext cx="445892" cy="5991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21" y="1784879"/>
            <a:ext cx="445892" cy="5991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59" y="1808620"/>
            <a:ext cx="445892" cy="5991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67" y="1808621"/>
            <a:ext cx="445892" cy="5991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97" y="2485221"/>
            <a:ext cx="445892" cy="59911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14" y="2508961"/>
            <a:ext cx="445892" cy="5991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21" y="2520831"/>
            <a:ext cx="445892" cy="5991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28" y="2508961"/>
            <a:ext cx="445892" cy="5991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97" y="2520832"/>
            <a:ext cx="445892" cy="5991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2830">
            <a:off x="2331459" y="4159172"/>
            <a:ext cx="1242977" cy="6205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2830">
            <a:off x="1108895" y="4123561"/>
            <a:ext cx="1242977" cy="6205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2830">
            <a:off x="2353295" y="4964429"/>
            <a:ext cx="1242977" cy="6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3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09459" y="894758"/>
            <a:ext cx="450577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>
                <a:latin typeface="Twinkl Precursive Regular"/>
                <a:cs typeface="Twinkl Precursive Regular"/>
              </a:rPr>
              <a:t>Lets check! 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50189" y="4796681"/>
            <a:ext cx="3376083" cy="514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 smtClean="0">
                <a:latin typeface="Twinkl Precursive Regular"/>
                <a:cs typeface="Twinkl Precursive Regular"/>
              </a:rPr>
              <a:t>There are</a:t>
            </a:r>
            <a:r>
              <a:rPr lang="en-GB" sz="2400" dirty="0">
                <a:latin typeface="Twinkl Precursive Regular"/>
                <a:cs typeface="Twinkl Precursive Regular"/>
              </a:rPr>
              <a:t> </a:t>
            </a:r>
            <a:r>
              <a:rPr lang="en-GB" sz="24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4</a:t>
            </a:r>
            <a:r>
              <a:rPr lang="en-GB" sz="2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0</a:t>
            </a:r>
            <a:r>
              <a:rPr lang="en-GB" sz="2400" dirty="0" smtClean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trees.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0315" y="1598367"/>
            <a:ext cx="3114025" cy="977464"/>
            <a:chOff x="1040315" y="1598366"/>
            <a:chExt cx="3624932" cy="1177181"/>
          </a:xfrm>
        </p:grpSpPr>
        <p:sp>
          <p:nvSpPr>
            <p:cNvPr id="36" name="Rectangle 35"/>
            <p:cNvSpPr/>
            <p:nvPr/>
          </p:nvSpPr>
          <p:spPr>
            <a:xfrm>
              <a:off x="1735595" y="2001237"/>
              <a:ext cx="250785" cy="507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785892" y="1990492"/>
              <a:ext cx="1025239" cy="51639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590" y="1600279"/>
              <a:ext cx="402608" cy="53619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727" y="1610236"/>
              <a:ext cx="399059" cy="5361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172" y="2237444"/>
              <a:ext cx="399059" cy="53619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40901" y="1598366"/>
              <a:ext cx="414918" cy="53619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1610236"/>
              <a:ext cx="402608" cy="53619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468" y="2239357"/>
              <a:ext cx="402608" cy="53619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858" y="2239357"/>
              <a:ext cx="402608" cy="53619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2227486"/>
              <a:ext cx="402608" cy="53619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639" y="1610237"/>
              <a:ext cx="402608" cy="53619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030" y="2215617"/>
              <a:ext cx="402608" cy="536190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1074020" y="3032748"/>
            <a:ext cx="3114025" cy="977464"/>
            <a:chOff x="1040315" y="1598366"/>
            <a:chExt cx="3624932" cy="1177181"/>
          </a:xfrm>
        </p:grpSpPr>
        <p:sp>
          <p:nvSpPr>
            <p:cNvPr id="77" name="Rectangle 76"/>
            <p:cNvSpPr/>
            <p:nvPr/>
          </p:nvSpPr>
          <p:spPr>
            <a:xfrm>
              <a:off x="1735595" y="2001237"/>
              <a:ext cx="250785" cy="507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785892" y="1990492"/>
              <a:ext cx="1025239" cy="51639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590" y="1600279"/>
              <a:ext cx="402608" cy="53619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727" y="1610236"/>
              <a:ext cx="399059" cy="53619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172" y="2237444"/>
              <a:ext cx="399059" cy="53619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40901" y="1598366"/>
              <a:ext cx="414918" cy="53619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1610236"/>
              <a:ext cx="402608" cy="53619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468" y="2239357"/>
              <a:ext cx="402608" cy="53619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858" y="2239357"/>
              <a:ext cx="402608" cy="53619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2227486"/>
              <a:ext cx="402608" cy="53619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639" y="1610237"/>
              <a:ext cx="402608" cy="53619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030" y="2215617"/>
              <a:ext cx="402608" cy="53619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4575535" y="1655806"/>
            <a:ext cx="3114025" cy="977464"/>
            <a:chOff x="1040315" y="1598366"/>
            <a:chExt cx="3624932" cy="1177181"/>
          </a:xfrm>
        </p:grpSpPr>
        <p:sp>
          <p:nvSpPr>
            <p:cNvPr id="90" name="Rectangle 89"/>
            <p:cNvSpPr/>
            <p:nvPr/>
          </p:nvSpPr>
          <p:spPr>
            <a:xfrm>
              <a:off x="1735595" y="2001237"/>
              <a:ext cx="250785" cy="507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785892" y="1990492"/>
              <a:ext cx="1025239" cy="51639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590" y="1600279"/>
              <a:ext cx="402608" cy="53619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727" y="1610236"/>
              <a:ext cx="399059" cy="53619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172" y="2237444"/>
              <a:ext cx="399059" cy="53619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40901" y="1598366"/>
              <a:ext cx="414918" cy="53619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1610236"/>
              <a:ext cx="402608" cy="53619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468" y="2239357"/>
              <a:ext cx="402608" cy="53619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858" y="2239357"/>
              <a:ext cx="402608" cy="53619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2227486"/>
              <a:ext cx="402608" cy="53619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639" y="1610237"/>
              <a:ext cx="402608" cy="53619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030" y="2215617"/>
              <a:ext cx="402608" cy="53619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4528057" y="2973396"/>
            <a:ext cx="3114025" cy="977464"/>
            <a:chOff x="1040315" y="1598366"/>
            <a:chExt cx="3624932" cy="1177181"/>
          </a:xfrm>
        </p:grpSpPr>
        <p:sp>
          <p:nvSpPr>
            <p:cNvPr id="103" name="Rectangle 102"/>
            <p:cNvSpPr/>
            <p:nvPr/>
          </p:nvSpPr>
          <p:spPr>
            <a:xfrm>
              <a:off x="1735595" y="2001237"/>
              <a:ext cx="250785" cy="50772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785892" y="1990492"/>
              <a:ext cx="1025239" cy="516394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590" y="1600279"/>
              <a:ext cx="402608" cy="53619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727" y="1610236"/>
              <a:ext cx="399059" cy="53619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172" y="2237444"/>
              <a:ext cx="399059" cy="536190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40901" y="1598366"/>
              <a:ext cx="414918" cy="53619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1610236"/>
              <a:ext cx="402608" cy="5361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468" y="2239357"/>
              <a:ext cx="402608" cy="5361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858" y="2239357"/>
              <a:ext cx="402608" cy="5361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18" y="2227486"/>
              <a:ext cx="402608" cy="53619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639" y="1610237"/>
              <a:ext cx="402608" cy="53619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030" y="2215617"/>
              <a:ext cx="402608" cy="53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71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266745" y="285348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313979" y="5921570"/>
            <a:ext cx="678783" cy="74077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732A8E8-6961-4BC4-9A0E-DE024FB270C5}"/>
              </a:ext>
            </a:extLst>
          </p:cNvPr>
          <p:cNvSpPr txBox="1"/>
          <p:nvPr/>
        </p:nvSpPr>
        <p:spPr>
          <a:xfrm>
            <a:off x="6146086" y="298266"/>
            <a:ext cx="259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996" y="859460"/>
            <a:ext cx="540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Twinkl Precursive Regular"/>
                <a:cs typeface="Twinkl Precursive Regular"/>
              </a:rPr>
              <a:t>We know that in this pictogram</a:t>
            </a:r>
            <a:r>
              <a:rPr lang="en-GB" b="1" dirty="0">
                <a:latin typeface="Twinkl Precursive Regular"/>
                <a:cs typeface="Twinkl Precursive Regular"/>
              </a:rPr>
              <a:t> </a:t>
            </a:r>
            <a:r>
              <a:rPr lang="en-GB" b="1" dirty="0" smtClean="0">
                <a:latin typeface="Twinkl Precursive Regular"/>
                <a:cs typeface="Twinkl Precursive Regular"/>
              </a:rPr>
              <a:t>each symbol represents </a:t>
            </a:r>
            <a:r>
              <a:rPr lang="en-GB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10</a:t>
            </a:r>
            <a:r>
              <a:rPr lang="en-GB" b="1" dirty="0" smtClean="0">
                <a:latin typeface="Twinkl Precursive Regular"/>
                <a:cs typeface="Twinkl Precursive Regular"/>
              </a:rPr>
              <a:t> </a:t>
            </a:r>
            <a:r>
              <a:rPr lang="en-GB" b="1" dirty="0" smtClean="0">
                <a:latin typeface="Twinkl Precursive Regular"/>
                <a:cs typeface="Twinkl Precursive Regular"/>
              </a:rPr>
              <a:t>children. </a:t>
            </a:r>
            <a:endParaRPr lang="en-GB" b="1" dirty="0">
              <a:latin typeface="Twinkl Precursive Regular"/>
              <a:cs typeface="Twinkl Precursive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5947927" y="697887"/>
            <a:ext cx="2836832" cy="11849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 headings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  pictogram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symbol       represents     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endParaRPr lang="en-GB" sz="1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0857" y="4729937"/>
            <a:ext cx="4027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Twinkl Precursive Regular"/>
                <a:cs typeface="Twinkl Precursive Regular"/>
              </a:rPr>
              <a:t>Look  carefully! </a:t>
            </a:r>
          </a:p>
          <a:p>
            <a:pPr algn="ctr"/>
            <a:r>
              <a:rPr lang="en-GB" sz="2000" b="1" dirty="0" smtClean="0">
                <a:latin typeface="Twinkl Precursive Regular"/>
                <a:cs typeface="Twinkl Precursive Regular"/>
              </a:rPr>
              <a:t>What do you notice?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C0FE8BE-03CC-4889-98B8-451A94E1782D}"/>
              </a:ext>
            </a:extLst>
          </p:cNvPr>
          <p:cNvCxnSpPr>
            <a:cxnSpLocks/>
          </p:cNvCxnSpPr>
          <p:nvPr/>
        </p:nvCxnSpPr>
        <p:spPr>
          <a:xfrm flipH="1">
            <a:off x="3595087" y="1499808"/>
            <a:ext cx="532191" cy="749906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C56924B-E843-4D06-BE85-77D46020092A}"/>
              </a:ext>
            </a:extLst>
          </p:cNvPr>
          <p:cNvSpPr/>
          <p:nvPr/>
        </p:nvSpPr>
        <p:spPr>
          <a:xfrm>
            <a:off x="435430" y="3023735"/>
            <a:ext cx="2662522" cy="210418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0096" y="3100788"/>
            <a:ext cx="25279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is ½ a </a:t>
            </a:r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square</a:t>
            </a:r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. </a:t>
            </a:r>
            <a:endParaRPr lang="en-GB" sz="2000" b="1" dirty="0" smtClean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  <a:p>
            <a:pPr algn="ctr"/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½ of </a:t>
            </a:r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10 </a:t>
            </a:r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is </a:t>
            </a:r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5. </a:t>
            </a:r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This symbol represents </a:t>
            </a:r>
            <a:r>
              <a:rPr lang="en-GB" sz="20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5 children.   </a:t>
            </a:r>
            <a:endParaRPr lang="en-GB" sz="20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" name="Picture 1" descr="Screen Shot 2020-05-06 at 09.06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 b="35911"/>
          <a:stretch/>
        </p:blipFill>
        <p:spPr>
          <a:xfrm>
            <a:off x="3762644" y="2008807"/>
            <a:ext cx="5092035" cy="252560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9C0FE8BE-03CC-4889-98B8-451A94E1782D}"/>
              </a:ext>
            </a:extLst>
          </p:cNvPr>
          <p:cNvCxnSpPr>
            <a:cxnSpLocks/>
          </p:cNvCxnSpPr>
          <p:nvPr/>
        </p:nvCxnSpPr>
        <p:spPr>
          <a:xfrm flipV="1">
            <a:off x="8069555" y="3952772"/>
            <a:ext cx="239126" cy="1173133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reen Shot 2020-05-06 at 09.06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62652" r="13968" b="320"/>
          <a:stretch/>
        </p:blipFill>
        <p:spPr>
          <a:xfrm>
            <a:off x="579702" y="1555827"/>
            <a:ext cx="2933683" cy="108579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13587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36203" y="2735142"/>
            <a:ext cx="5197421" cy="923330"/>
            <a:chOff x="1356903" y="1278502"/>
            <a:chExt cx="6743097" cy="923330"/>
          </a:xfrm>
        </p:grpSpPr>
        <p:sp>
          <p:nvSpPr>
            <p:cNvPr id="37" name="Rounded Rectangle 36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How many drinks are there?</a:t>
              </a:r>
              <a:endParaRPr lang="en-GB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56903" y="1278502"/>
              <a:ext cx="676792" cy="923330"/>
              <a:chOff x="955251" y="1209763"/>
              <a:chExt cx="676792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55251" y="1356646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1008096">
                <a:off x="1106898" y="1209763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7" y="3751486"/>
            <a:ext cx="698312" cy="10750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2" y="4309357"/>
            <a:ext cx="698312" cy="10750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9" y="3684824"/>
            <a:ext cx="698312" cy="10750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3" y="4310745"/>
            <a:ext cx="698312" cy="10750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32" y="3651705"/>
            <a:ext cx="698312" cy="10750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48" y="4383375"/>
            <a:ext cx="698312" cy="10750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7"/>
          <a:stretch/>
        </p:blipFill>
        <p:spPr>
          <a:xfrm>
            <a:off x="5771081" y="3602057"/>
            <a:ext cx="360421" cy="10750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9C0FE8BE-03CC-4889-98B8-451A94E1782D}"/>
              </a:ext>
            </a:extLst>
          </p:cNvPr>
          <p:cNvCxnSpPr>
            <a:cxnSpLocks/>
          </p:cNvCxnSpPr>
          <p:nvPr/>
        </p:nvCxnSpPr>
        <p:spPr>
          <a:xfrm flipH="1">
            <a:off x="6058205" y="3038768"/>
            <a:ext cx="683696" cy="1082174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75922" y="479671"/>
            <a:ext cx="50261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know that ½ a symbol represents ½ of the amount.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8460" y="952701"/>
            <a:ext cx="3259970" cy="69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solidFill>
                  <a:srgbClr val="0082C9"/>
                </a:solidFill>
              </a:rPr>
              <a:t>Key</a:t>
            </a:r>
          </a:p>
          <a:p>
            <a:pPr algn="ctr"/>
            <a:r>
              <a:rPr lang="en-GB" dirty="0" smtClean="0"/>
              <a:t>= </a:t>
            </a:r>
            <a:r>
              <a:rPr lang="en-GB" dirty="0" smtClean="0"/>
              <a:t>10 </a:t>
            </a:r>
            <a:r>
              <a:rPr lang="en-GB" dirty="0" smtClean="0"/>
              <a:t>drinks.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3" y="1080778"/>
            <a:ext cx="346136" cy="53286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243576" y="2652270"/>
            <a:ext cx="2740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Look  carefully!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C56924B-E843-4D06-BE85-77D46020092A}"/>
              </a:ext>
            </a:extLst>
          </p:cNvPr>
          <p:cNvSpPr/>
          <p:nvPr/>
        </p:nvSpPr>
        <p:spPr>
          <a:xfrm>
            <a:off x="6404806" y="4522227"/>
            <a:ext cx="2435764" cy="1129717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452548" y="4630392"/>
            <a:ext cx="2316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are </a:t>
            </a:r>
            <a:r>
              <a:rPr lang="en-GB" sz="28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65</a:t>
            </a:r>
            <a:r>
              <a:rPr lang="en-GB" sz="28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</a:t>
            </a:r>
            <a:r>
              <a:rPr lang="en-GB" sz="28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drinks.   </a:t>
            </a:r>
            <a:endParaRPr lang="en-GB" sz="28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84032" y="3055583"/>
            <a:ext cx="2813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winkl Precursive Regular"/>
                <a:cs typeface="Twinkl Precursive Regular"/>
              </a:rPr>
              <a:t>This is only ½  a glass. </a:t>
            </a:r>
          </a:p>
          <a:p>
            <a:pPr algn="ctr"/>
            <a:r>
              <a:rPr lang="en-GB" b="1" dirty="0" smtClean="0">
                <a:latin typeface="Twinkl Precursive Regular"/>
                <a:cs typeface="Twinkl Precursive Regular"/>
              </a:rPr>
              <a:t>This </a:t>
            </a:r>
            <a:r>
              <a:rPr lang="en-GB" b="1" dirty="0" smtClean="0">
                <a:latin typeface="Twinkl Precursive Regular"/>
                <a:cs typeface="Twinkl Precursive Regular"/>
              </a:rPr>
              <a:t>symbol represents 5 drinks.</a:t>
            </a:r>
            <a:endParaRPr lang="en-GB" b="1" dirty="0">
              <a:latin typeface="Twinkl Precursive Regular"/>
              <a:cs typeface="Twinkl Precursive Regula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5710" y="1824737"/>
            <a:ext cx="6916668" cy="832274"/>
            <a:chOff x="805710" y="1824737"/>
            <a:chExt cx="6916668" cy="832274"/>
          </a:xfrm>
        </p:grpSpPr>
        <p:sp>
          <p:nvSpPr>
            <p:cNvPr id="33" name="Rectangle 32"/>
            <p:cNvSpPr/>
            <p:nvPr/>
          </p:nvSpPr>
          <p:spPr>
            <a:xfrm>
              <a:off x="1414976" y="1940608"/>
              <a:ext cx="406341" cy="6232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0" y="1827971"/>
              <a:ext cx="532050" cy="8190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06" y="1826650"/>
              <a:ext cx="533073" cy="82040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18" y="1824738"/>
              <a:ext cx="533073" cy="82040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65" y="1824737"/>
              <a:ext cx="533073" cy="82040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2" y="1824738"/>
              <a:ext cx="533073" cy="8204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59" y="1836608"/>
              <a:ext cx="533073" cy="8204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35" y="1836609"/>
              <a:ext cx="533073" cy="8204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83" y="1836608"/>
              <a:ext cx="533073" cy="8204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21" y="1836608"/>
              <a:ext cx="533073" cy="8204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29" y="1836607"/>
              <a:ext cx="533073" cy="82040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5" y="1836608"/>
              <a:ext cx="533073" cy="820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23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97590" y="443691"/>
            <a:ext cx="450577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>
                <a:latin typeface="Twinkl Precursive Regular"/>
                <a:cs typeface="Twinkl Precursive Regular"/>
              </a:rPr>
              <a:t>Lets check! 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13786" y="2603800"/>
            <a:ext cx="3657634" cy="514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 smtClean="0">
                <a:latin typeface="Twinkl Precursive Regular"/>
                <a:cs typeface="Twinkl Precursive Regular"/>
              </a:rPr>
              <a:t>There are</a:t>
            </a:r>
            <a:r>
              <a:rPr lang="en-GB" sz="2400" dirty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65</a:t>
            </a:r>
            <a:r>
              <a:rPr lang="en-GB" sz="2400" dirty="0" smtClean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drinks.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1406" y="1148137"/>
            <a:ext cx="3514804" cy="406858"/>
            <a:chOff x="805710" y="1824737"/>
            <a:chExt cx="6916668" cy="832274"/>
          </a:xfrm>
        </p:grpSpPr>
        <p:sp>
          <p:nvSpPr>
            <p:cNvPr id="44" name="Rectangle 43"/>
            <p:cNvSpPr/>
            <p:nvPr/>
          </p:nvSpPr>
          <p:spPr>
            <a:xfrm>
              <a:off x="1298188" y="1940609"/>
              <a:ext cx="701557" cy="6295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 smtClean="0">
                  <a:latin typeface="+mj-lt"/>
                </a:rPr>
                <a:t>=</a:t>
              </a:r>
              <a:endParaRPr lang="en-GB" sz="2000" dirty="0">
                <a:latin typeface="+mj-lt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0" y="1827971"/>
              <a:ext cx="532050" cy="81908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06" y="1826650"/>
              <a:ext cx="533073" cy="8204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18" y="1824738"/>
              <a:ext cx="533073" cy="82040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65" y="1824737"/>
              <a:ext cx="533073" cy="82040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2" y="1824738"/>
              <a:ext cx="533073" cy="82040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59" y="1836608"/>
              <a:ext cx="533073" cy="82040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35" y="1836609"/>
              <a:ext cx="533073" cy="82040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83" y="1836608"/>
              <a:ext cx="533073" cy="82040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21" y="1836608"/>
              <a:ext cx="533073" cy="82040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29" y="1836607"/>
              <a:ext cx="533073" cy="82040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5" y="1836608"/>
              <a:ext cx="533073" cy="820402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649502" y="1810955"/>
            <a:ext cx="3514804" cy="406858"/>
            <a:chOff x="805710" y="1824737"/>
            <a:chExt cx="6916668" cy="832274"/>
          </a:xfrm>
        </p:grpSpPr>
        <p:sp>
          <p:nvSpPr>
            <p:cNvPr id="81" name="Rectangle 80"/>
            <p:cNvSpPr/>
            <p:nvPr/>
          </p:nvSpPr>
          <p:spPr>
            <a:xfrm>
              <a:off x="1298188" y="1940609"/>
              <a:ext cx="701557" cy="6295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 smtClean="0">
                  <a:latin typeface="+mj-lt"/>
                </a:rPr>
                <a:t>=</a:t>
              </a:r>
              <a:endParaRPr lang="en-GB" sz="2000" dirty="0">
                <a:latin typeface="+mj-lt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0" y="1827971"/>
              <a:ext cx="532050" cy="81908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06" y="1826650"/>
              <a:ext cx="533073" cy="82040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18" y="1824738"/>
              <a:ext cx="533073" cy="82040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65" y="1824737"/>
              <a:ext cx="533073" cy="820402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2" y="1824738"/>
              <a:ext cx="533073" cy="82040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59" y="1836608"/>
              <a:ext cx="533073" cy="82040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35" y="1836609"/>
              <a:ext cx="533073" cy="82040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83" y="1836608"/>
              <a:ext cx="533073" cy="82040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21" y="1836608"/>
              <a:ext cx="533073" cy="82040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29" y="1836607"/>
              <a:ext cx="533073" cy="82040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5" y="1836608"/>
              <a:ext cx="533073" cy="820402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673241" y="2428205"/>
            <a:ext cx="3514804" cy="406858"/>
            <a:chOff x="805710" y="1824737"/>
            <a:chExt cx="6916668" cy="832274"/>
          </a:xfrm>
        </p:grpSpPr>
        <p:sp>
          <p:nvSpPr>
            <p:cNvPr id="94" name="Rectangle 93"/>
            <p:cNvSpPr/>
            <p:nvPr/>
          </p:nvSpPr>
          <p:spPr>
            <a:xfrm>
              <a:off x="1298188" y="1940609"/>
              <a:ext cx="701557" cy="6295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 smtClean="0">
                  <a:latin typeface="+mj-lt"/>
                </a:rPr>
                <a:t>=</a:t>
              </a:r>
              <a:endParaRPr lang="en-GB" sz="2000" dirty="0">
                <a:latin typeface="+mj-lt"/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0" y="1827971"/>
              <a:ext cx="532050" cy="81908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06" y="1826650"/>
              <a:ext cx="533073" cy="82040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18" y="1824738"/>
              <a:ext cx="533073" cy="82040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65" y="1824737"/>
              <a:ext cx="533073" cy="82040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2" y="1824738"/>
              <a:ext cx="533073" cy="82040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59" y="1836608"/>
              <a:ext cx="533073" cy="82040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35" y="1836609"/>
              <a:ext cx="533073" cy="82040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83" y="1836608"/>
              <a:ext cx="533073" cy="82040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21" y="1836608"/>
              <a:ext cx="533073" cy="82040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29" y="1836607"/>
              <a:ext cx="533073" cy="820402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5" y="1836608"/>
              <a:ext cx="533073" cy="820402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649502" y="3116675"/>
            <a:ext cx="3514804" cy="406858"/>
            <a:chOff x="805710" y="1824737"/>
            <a:chExt cx="6916668" cy="832274"/>
          </a:xfrm>
        </p:grpSpPr>
        <p:sp>
          <p:nvSpPr>
            <p:cNvPr id="107" name="Rectangle 106"/>
            <p:cNvSpPr/>
            <p:nvPr/>
          </p:nvSpPr>
          <p:spPr>
            <a:xfrm>
              <a:off x="1298188" y="1940609"/>
              <a:ext cx="701557" cy="6295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 smtClean="0">
                  <a:latin typeface="+mj-lt"/>
                </a:rPr>
                <a:t>=</a:t>
              </a:r>
              <a:endParaRPr lang="en-GB" sz="2000" dirty="0">
                <a:latin typeface="+mj-lt"/>
              </a:endParaRP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0" y="1827971"/>
              <a:ext cx="532050" cy="819081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06" y="1826650"/>
              <a:ext cx="533073" cy="820402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18" y="1824738"/>
              <a:ext cx="533073" cy="820402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65" y="1824737"/>
              <a:ext cx="533073" cy="820402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2" y="1824738"/>
              <a:ext cx="533073" cy="820402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59" y="1836608"/>
              <a:ext cx="533073" cy="820402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35" y="1836609"/>
              <a:ext cx="533073" cy="82040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83" y="1836608"/>
              <a:ext cx="533073" cy="82040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21" y="1836608"/>
              <a:ext cx="533073" cy="82040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29" y="1836607"/>
              <a:ext cx="533073" cy="82040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5" y="1836608"/>
              <a:ext cx="533073" cy="820402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649501" y="3722055"/>
            <a:ext cx="3514804" cy="406858"/>
            <a:chOff x="805710" y="1824737"/>
            <a:chExt cx="6916668" cy="832274"/>
          </a:xfrm>
        </p:grpSpPr>
        <p:sp>
          <p:nvSpPr>
            <p:cNvPr id="120" name="Rectangle 119"/>
            <p:cNvSpPr/>
            <p:nvPr/>
          </p:nvSpPr>
          <p:spPr>
            <a:xfrm>
              <a:off x="1298188" y="1940609"/>
              <a:ext cx="701557" cy="6295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 smtClean="0">
                  <a:latin typeface="+mj-lt"/>
                </a:rPr>
                <a:t>=</a:t>
              </a:r>
              <a:endParaRPr lang="en-GB" sz="2000" dirty="0">
                <a:latin typeface="+mj-lt"/>
              </a:endParaRPr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0" y="1827971"/>
              <a:ext cx="532050" cy="8190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06" y="1826650"/>
              <a:ext cx="533073" cy="82040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18" y="1824738"/>
              <a:ext cx="533073" cy="82040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65" y="1824737"/>
              <a:ext cx="533073" cy="82040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2" y="1824738"/>
              <a:ext cx="533073" cy="82040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59" y="1836608"/>
              <a:ext cx="533073" cy="82040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35" y="1836609"/>
              <a:ext cx="533073" cy="820402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83" y="1836608"/>
              <a:ext cx="533073" cy="820402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21" y="1836608"/>
              <a:ext cx="533073" cy="82040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29" y="1836607"/>
              <a:ext cx="533073" cy="820402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5" y="1836608"/>
              <a:ext cx="533073" cy="820402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649502" y="4327435"/>
            <a:ext cx="3514804" cy="406858"/>
            <a:chOff x="805710" y="1824737"/>
            <a:chExt cx="6916668" cy="832274"/>
          </a:xfrm>
        </p:grpSpPr>
        <p:sp>
          <p:nvSpPr>
            <p:cNvPr id="133" name="Rectangle 132"/>
            <p:cNvSpPr/>
            <p:nvPr/>
          </p:nvSpPr>
          <p:spPr>
            <a:xfrm>
              <a:off x="1298188" y="1940609"/>
              <a:ext cx="701557" cy="6295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dirty="0" smtClean="0">
                  <a:latin typeface="+mj-lt"/>
                </a:rPr>
                <a:t>=</a:t>
              </a:r>
              <a:endParaRPr lang="en-GB" sz="2000" dirty="0">
                <a:latin typeface="+mj-lt"/>
              </a:endParaRP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10" y="1827971"/>
              <a:ext cx="532050" cy="819081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06" y="1826650"/>
              <a:ext cx="533073" cy="820402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18" y="1824738"/>
              <a:ext cx="533073" cy="82040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965" y="1824737"/>
              <a:ext cx="533073" cy="820402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312" y="1824738"/>
              <a:ext cx="533073" cy="820402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59" y="1836608"/>
              <a:ext cx="533073" cy="820402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135" y="1836609"/>
              <a:ext cx="533073" cy="820402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83" y="1836608"/>
              <a:ext cx="533073" cy="820402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21" y="1836608"/>
              <a:ext cx="533073" cy="820402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29" y="1836607"/>
              <a:ext cx="533073" cy="820402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05" y="1836608"/>
              <a:ext cx="533073" cy="820402"/>
            </a:xfrm>
            <a:prstGeom prst="rect">
              <a:avLst/>
            </a:prstGeom>
          </p:spPr>
        </p:pic>
      </p:grpSp>
      <p:sp>
        <p:nvSpPr>
          <p:cNvPr id="146" name="Rectangle 145"/>
          <p:cNvSpPr/>
          <p:nvPr/>
        </p:nvSpPr>
        <p:spPr>
          <a:xfrm>
            <a:off x="923501" y="5036938"/>
            <a:ext cx="3565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=</a:t>
            </a:r>
            <a:endParaRPr lang="en-GB" sz="2000" dirty="0">
              <a:latin typeface="+mj-lt"/>
            </a:endParaRP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1" y="4981875"/>
            <a:ext cx="270369" cy="40040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74" y="4981229"/>
            <a:ext cx="270889" cy="40105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53" y="4980294"/>
            <a:ext cx="270889" cy="40105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9" y="4980294"/>
            <a:ext cx="270889" cy="40105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5" y="4980294"/>
            <a:ext cx="270889" cy="40105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00" y="4986097"/>
            <a:ext cx="270889" cy="4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230007" y="261606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441563-C8CA-4DF8-B1AC-D079EC1C75FA}"/>
              </a:ext>
            </a:extLst>
          </p:cNvPr>
          <p:cNvSpPr/>
          <p:nvPr/>
        </p:nvSpPr>
        <p:spPr>
          <a:xfrm>
            <a:off x="635336" y="1005571"/>
            <a:ext cx="7353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winkl Precursive Regular"/>
                <a:cs typeface="Twinkl Precursive Regular"/>
              </a:rPr>
              <a:t>Emma has drawn a pictogram to show how many </a:t>
            </a:r>
          </a:p>
          <a:p>
            <a:r>
              <a:rPr lang="en-GB" dirty="0" smtClean="0">
                <a:latin typeface="Twinkl Precursive Regular"/>
                <a:cs typeface="Twinkl Precursive Regular"/>
              </a:rPr>
              <a:t>children in her class have pets.</a:t>
            </a:r>
            <a:endParaRPr lang="en-GB" dirty="0">
              <a:latin typeface="Twinkl Precursive Regular"/>
              <a:cs typeface="Twinkl Precursive Regular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10501" y="378892"/>
            <a:ext cx="3289599" cy="631182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Practise it</a:t>
            </a:r>
            <a:endParaRPr lang="en-GB" sz="32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7557" y="4533056"/>
            <a:ext cx="4900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children have cats?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78262" y="4470168"/>
            <a:ext cx="924724" cy="44046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82C9"/>
                </a:solidFill>
              </a:rPr>
              <a:t>30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3253" y="4993721"/>
            <a:ext cx="5604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</a:t>
            </a:r>
            <a:r>
              <a:rPr lang="en-GB" sz="1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children have a goldfish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400314" y="4949868"/>
            <a:ext cx="740510" cy="42508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82C9"/>
                </a:solidFill>
              </a:rPr>
              <a:t>5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5649" y="5486555"/>
            <a:ext cx="7192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more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children have rabbits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than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hamsters?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42018" y="5422547"/>
            <a:ext cx="449586" cy="45656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82C9"/>
                </a:solidFill>
              </a:rPr>
              <a:t>5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7246" y="5990655"/>
            <a:ext cx="61666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fewer children have dogs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than 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r>
              <a:rPr lang="en-GB" sz="1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ats?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65605" y="5891769"/>
            <a:ext cx="2378683" cy="67244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82C9"/>
                </a:solidFill>
              </a:rPr>
              <a:t>0. There are the same amount of cats and dogs.</a:t>
            </a:r>
            <a:endParaRPr lang="en-GB" sz="1400" dirty="0">
              <a:solidFill>
                <a:srgbClr val="0082C9"/>
              </a:solidFill>
            </a:endParaRPr>
          </a:p>
        </p:txBody>
      </p:sp>
      <p:pic>
        <p:nvPicPr>
          <p:cNvPr id="2" name="Picture 1" descr="Screen Shot 2020-05-06 at 09.1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18" y="1740844"/>
            <a:ext cx="3949119" cy="2615516"/>
          </a:xfrm>
          <a:prstGeom prst="rect">
            <a:avLst/>
          </a:prstGeom>
          <a:ln>
            <a:solidFill>
              <a:srgbClr val="0082C9"/>
            </a:solidFill>
          </a:ln>
        </p:spPr>
      </p:pic>
      <p:pic>
        <p:nvPicPr>
          <p:cNvPr id="3" name="Picture 2" descr="Screen Shot 2020-05-06 at 09.18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" y="1745641"/>
            <a:ext cx="2844978" cy="984502"/>
          </a:xfrm>
          <a:prstGeom prst="rect">
            <a:avLst/>
          </a:prstGeom>
          <a:ln>
            <a:solidFill>
              <a:srgbClr val="0082C9"/>
            </a:solidFill>
          </a:ln>
        </p:spPr>
      </p:pic>
    </p:spTree>
    <p:extLst>
      <p:ext uri="{BB962C8B-B14F-4D97-AF65-F5344CB8AC3E}">
        <p14:creationId xmlns:p14="http://schemas.microsoft.com/office/powerpoint/2010/main" val="339349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50" grpId="0" animBg="1"/>
      <p:bldP spid="5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01224" y="297216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441563-C8CA-4DF8-B1AC-D079EC1C75FA}"/>
              </a:ext>
            </a:extLst>
          </p:cNvPr>
          <p:cNvSpPr/>
          <p:nvPr/>
        </p:nvSpPr>
        <p:spPr>
          <a:xfrm>
            <a:off x="635336" y="1005571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winkl Precursive Regular"/>
                <a:cs typeface="Twinkl Precursive Regular"/>
              </a:rPr>
              <a:t>Scott</a:t>
            </a:r>
            <a:r>
              <a:rPr lang="en-GB" dirty="0" smtClean="0">
                <a:latin typeface="Twinkl Precursive Regular"/>
                <a:cs typeface="Twinkl Precursive Regular"/>
              </a:rPr>
              <a:t> has drawn a pictogram to show how many </a:t>
            </a:r>
          </a:p>
          <a:p>
            <a:r>
              <a:rPr lang="en-GB" dirty="0" smtClean="0">
                <a:latin typeface="Twinkl Precursive Regular"/>
                <a:cs typeface="Twinkl Precursive Regular"/>
              </a:rPr>
              <a:t>children in his class have pets.</a:t>
            </a:r>
            <a:endParaRPr lang="en-GB" dirty="0">
              <a:latin typeface="Twinkl Precursive Regular"/>
              <a:cs typeface="Twinkl Precursive Regular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10501" y="378892"/>
            <a:ext cx="3289599" cy="631182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Practise it</a:t>
            </a:r>
            <a:endParaRPr lang="en-GB" sz="32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7557" y="4533056"/>
            <a:ext cx="4900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children have cats?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78262" y="4470168"/>
            <a:ext cx="924724" cy="44046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82C9"/>
                </a:solidFill>
              </a:rPr>
              <a:t>30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3253" y="4993721"/>
            <a:ext cx="5604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</a:t>
            </a:r>
            <a:r>
              <a:rPr lang="en-GB" sz="1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children have a goldfish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400314" y="4949868"/>
            <a:ext cx="740510" cy="42508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82C9"/>
                </a:solidFill>
              </a:rPr>
              <a:t>5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5649" y="5486555"/>
            <a:ext cx="7192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more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children have rabbits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than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hamsters?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42018" y="5422547"/>
            <a:ext cx="449586" cy="45656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82C9"/>
                </a:solidFill>
              </a:rPr>
              <a:t>5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7246" y="5990655"/>
            <a:ext cx="61666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fewer children have dogs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than 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r>
              <a:rPr lang="en-GB" sz="1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ats?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65605" y="5891769"/>
            <a:ext cx="2378683" cy="67244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82C9"/>
                </a:solidFill>
              </a:rPr>
              <a:t>0. There are the same amount of cats and dogs.</a:t>
            </a:r>
            <a:endParaRPr lang="en-GB" sz="1400" dirty="0">
              <a:solidFill>
                <a:srgbClr val="0082C9"/>
              </a:solidFill>
            </a:endParaRPr>
          </a:p>
        </p:txBody>
      </p:sp>
      <p:pic>
        <p:nvPicPr>
          <p:cNvPr id="15" name="Picture 14" descr="Screen Shot 2020-05-06 at 09.06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 b="35911"/>
          <a:stretch/>
        </p:blipFill>
        <p:spPr>
          <a:xfrm>
            <a:off x="3750774" y="1688312"/>
            <a:ext cx="5092035" cy="2525604"/>
          </a:xfrm>
          <a:prstGeom prst="rect">
            <a:avLst/>
          </a:prstGeom>
        </p:spPr>
      </p:pic>
      <p:pic>
        <p:nvPicPr>
          <p:cNvPr id="16" name="Picture 15" descr="Screen Shot 2020-05-06 at 09.06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62652" r="13968" b="320"/>
          <a:stretch/>
        </p:blipFill>
        <p:spPr>
          <a:xfrm>
            <a:off x="627180" y="1876322"/>
            <a:ext cx="2933683" cy="108579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35401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50" grpId="0" animBg="1"/>
      <p:bldP spid="52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302533" y="282747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400" dirty="0">
                <a:latin typeface="Twinkl Precursive Regular"/>
                <a:cs typeface="Twinkl Precursive Regular"/>
              </a:rPr>
              <a:t>= 2 people</a:t>
            </a:r>
            <a:endParaRPr lang="en-US" sz="1400" dirty="0">
              <a:latin typeface="Twinkl Precursive Regular"/>
              <a:cs typeface="Twinkl Precursive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65" y="207743"/>
            <a:ext cx="1859560" cy="631182"/>
          </a:xfrm>
        </p:spPr>
        <p:txBody>
          <a:bodyPr/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Do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108038" y="5660413"/>
            <a:ext cx="910223" cy="99334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785350" y="5815739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581608" y="937747"/>
            <a:ext cx="8273072" cy="390616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000" dirty="0" smtClean="0">
                <a:latin typeface="Twinkl Precursive Regular"/>
                <a:cs typeface="Twinkl Precursive Regular"/>
              </a:rPr>
              <a:t>The pictograms show birds seen in one day.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623204" y="3684589"/>
            <a:ext cx="7607321" cy="2216521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Robins were seen?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Pigeons were seen</a:t>
            </a:r>
            <a:r>
              <a:rPr lang="en-GB" sz="2000" dirty="0" smtClean="0">
                <a:latin typeface="Twinkl Precursive Regular"/>
                <a:cs typeface="Twinkl Precursive Regular"/>
              </a:rPr>
              <a:t>?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more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Pigeons than Thrushes were seen? 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birds were seen altogether</a:t>
            </a:r>
            <a:r>
              <a:rPr lang="en-GB" sz="20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Which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bird</a:t>
            </a:r>
            <a:r>
              <a:rPr lang="en-GB" sz="2000" dirty="0" smtClean="0">
                <a:latin typeface="Twinkl Precursive Regular"/>
                <a:cs typeface="Twinkl Precursive Regular"/>
              </a:rPr>
              <a:t>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was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seen the least</a:t>
            </a:r>
            <a:r>
              <a:rPr lang="en-GB" sz="2000" dirty="0" smtClean="0">
                <a:latin typeface="Twinkl Precursive Regular"/>
                <a:cs typeface="Twinkl Precursive Regular"/>
              </a:rPr>
              <a:t>? 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1655409" y="1139538"/>
            <a:ext cx="592407" cy="60439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3200" b="1" dirty="0" smtClean="0">
                <a:latin typeface="Twinkl Precursive Regular"/>
                <a:cs typeface="Twinkl Precursive Regular"/>
              </a:rPr>
              <a:t>A</a:t>
            </a:r>
            <a:endParaRPr lang="en-GB" sz="3200" b="1" dirty="0">
              <a:latin typeface="Twinkl Precursive Regular"/>
              <a:cs typeface="Twinkl Precursive Regular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4909607" y="1155841"/>
            <a:ext cx="592407" cy="63118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3200" b="1" dirty="0">
                <a:latin typeface="Twinkl Precursive Regular"/>
                <a:cs typeface="Twinkl Precursive Regular"/>
              </a:rPr>
              <a:t>B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11549"/>
              </p:ext>
            </p:extLst>
          </p:nvPr>
        </p:nvGraphicFramePr>
        <p:xfrm>
          <a:off x="1383192" y="1815068"/>
          <a:ext cx="303227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261"/>
                <a:gridCol w="2079017"/>
              </a:tblGrid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Robins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Pigeon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Finch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Thrush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271684" y="1366561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2360135" y="1446253"/>
            <a:ext cx="2007857" cy="390616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000" dirty="0" smtClean="0">
                <a:latin typeface="Twinkl Precursive Regular"/>
                <a:cs typeface="Twinkl Precursive Regular"/>
              </a:rPr>
              <a:t>= 5 birds.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22815"/>
              </p:ext>
            </p:extLst>
          </p:nvPr>
        </p:nvGraphicFramePr>
        <p:xfrm>
          <a:off x="5262629" y="1813156"/>
          <a:ext cx="303227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261"/>
                <a:gridCol w="2079017"/>
              </a:tblGrid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Robins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Pigeon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Finch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3">
                <a:tc>
                  <a:txBody>
                    <a:bodyPr/>
                    <a:lstStyle/>
                    <a:p>
                      <a:r>
                        <a:rPr lang="en-US" dirty="0" smtClean="0"/>
                        <a:t>Thrush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6203964" y="1396859"/>
            <a:ext cx="2116586" cy="390616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000" dirty="0" smtClean="0">
                <a:latin typeface="Twinkl Precursive Regular"/>
                <a:cs typeface="Twinkl Precursive Regular"/>
              </a:rPr>
              <a:t>= 10 birds.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12215" y="1875067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13609" y="1338996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25745" y="1873155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10311" y="2241130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25745" y="2229260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17439" y="2241131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32874" y="2241130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311" y="2609106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25745" y="2597236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17440" y="2609106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10311" y="2965211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91652" y="1873155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83347" y="1873155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91652" y="2241131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95216" y="2241130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8780" y="2253000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90476" y="2253001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91652" y="2609106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91652" y="2965211"/>
            <a:ext cx="314960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85007" y="1873577"/>
            <a:ext cx="143546" cy="239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91408" y="2975592"/>
            <a:ext cx="143546" cy="239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60009" y="170013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 smtClean="0">
                <a:solidFill>
                  <a:srgbClr val="FFFFFF"/>
                </a:solidFill>
              </a:rPr>
              <a:t>and </a:t>
            </a:r>
            <a:r>
              <a:rPr lang="en-GB" sz="1350" dirty="0">
                <a:solidFill>
                  <a:srgbClr val="FFFFFF"/>
                </a:solidFill>
              </a:rPr>
              <a:t>row.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01" y="378892"/>
            <a:ext cx="2539579" cy="631182"/>
          </a:xfrm>
        </p:spPr>
        <p:txBody>
          <a:bodyPr/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01604" y="5561892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14" y="1223754"/>
            <a:ext cx="83582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winkl Precursive Regular"/>
                <a:cs typeface="Twinkl Precursive Regular"/>
              </a:rPr>
              <a:t>Colin thinks that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4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people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like maths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</a:t>
            </a:r>
            <a:endParaRPr lang="en-US" sz="2000" dirty="0" smtClean="0">
              <a:latin typeface="Twinkl Precursive Regular"/>
              <a:cs typeface="Twinkl Precursive Regular"/>
            </a:endParaRPr>
          </a:p>
          <a:p>
            <a:endParaRPr lang="en-US" sz="2000" dirty="0">
              <a:latin typeface="Twinkl Precursive Regular"/>
              <a:cs typeface="Twinkl Precursive Regular"/>
            </a:endParaRP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</a:t>
            </a: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000" dirty="0">
                <a:latin typeface="Twinkl Precursive Regular"/>
                <a:cs typeface="Twinkl Precursive Regular"/>
              </a:rPr>
              <a:t>why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he </a:t>
            </a:r>
            <a:r>
              <a:rPr lang="en-GB" sz="2000" dirty="0">
                <a:latin typeface="Twinkl Precursive Regular"/>
                <a:cs typeface="Twinkl Precursive Regular"/>
              </a:rPr>
              <a:t>is incorrect</a:t>
            </a:r>
            <a:r>
              <a:rPr lang="en-GB" sz="20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Colin is incorrect because </a:t>
            </a:r>
            <a:endParaRPr lang="en-GB" sz="20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22334" y="4897936"/>
            <a:ext cx="7673928" cy="253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2636" y="3992179"/>
            <a:ext cx="7673928" cy="253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6299" y="4430245"/>
            <a:ext cx="7673928" cy="253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28110" y="4586111"/>
            <a:ext cx="1483129" cy="1367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7854945" y="5600409"/>
            <a:ext cx="1175506" cy="1083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55" y="1795678"/>
            <a:ext cx="3306029" cy="19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8" y="512764"/>
            <a:ext cx="8137525" cy="128282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F4255C0-3E9C-48CF-996E-1BE3A95938C8}"/>
              </a:ext>
            </a:extLst>
          </p:cNvPr>
          <p:cNvSpPr txBox="1">
            <a:spLocks/>
          </p:cNvSpPr>
          <p:nvPr/>
        </p:nvSpPr>
        <p:spPr bwMode="auto">
          <a:xfrm>
            <a:off x="680018" y="937292"/>
            <a:ext cx="7451342" cy="9533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4800" dirty="0" smtClean="0">
                <a:latin typeface="Twinkl Precursive Regular"/>
                <a:cs typeface="Twinkl Precursive Regular"/>
              </a:rPr>
              <a:t>Number Fact check</a:t>
            </a:r>
            <a:endParaRPr lang="en-GB" sz="4800" dirty="0">
              <a:latin typeface="Twinkl Precursive Regular"/>
              <a:cs typeface="Twinkl Precursive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600E9E-7AE5-499B-ACC7-4BB10D457151}"/>
              </a:ext>
            </a:extLst>
          </p:cNvPr>
          <p:cNvSpPr txBox="1"/>
          <p:nvPr/>
        </p:nvSpPr>
        <p:spPr>
          <a:xfrm>
            <a:off x="5470696" y="506903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Unit</a:t>
            </a:r>
            <a:r>
              <a:rPr lang="en-GB" sz="2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: Statistics</a:t>
            </a:r>
            <a:endParaRPr lang="en-GB" sz="24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96" y="1984826"/>
            <a:ext cx="6066480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310010" y="282747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 smtClean="0">
                <a:solidFill>
                  <a:srgbClr val="FFFFFF"/>
                </a:solidFill>
              </a:rPr>
              <a:t>and </a:t>
            </a:r>
            <a:r>
              <a:rPr lang="en-GB" sz="1350" dirty="0">
                <a:solidFill>
                  <a:srgbClr val="FFFFFF"/>
                </a:solidFill>
              </a:rPr>
              <a:t>row.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02" y="378892"/>
            <a:ext cx="2519578" cy="631182"/>
          </a:xfrm>
        </p:spPr>
        <p:txBody>
          <a:bodyPr/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01604" y="588191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7781095" y="5375247"/>
            <a:ext cx="1258271" cy="1250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2110" y="1078611"/>
            <a:ext cx="83582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The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table and pictogram show the same information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</a:t>
            </a:r>
            <a:endParaRPr lang="en-US" sz="2000" dirty="0" smtClean="0">
              <a:latin typeface="Twinkl Precursive Regular"/>
              <a:cs typeface="Twinkl Precursive Regular"/>
            </a:endParaRPr>
          </a:p>
          <a:p>
            <a:endParaRPr lang="en-US" sz="2000" dirty="0">
              <a:latin typeface="Twinkl Precursive Regular"/>
              <a:cs typeface="Twinkl Precursive Regular"/>
            </a:endParaRP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</a:t>
            </a: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Investigate different ways of completing them. </a:t>
            </a:r>
            <a:endParaRPr lang="en-GB" sz="1000" dirty="0" smtClean="0">
              <a:latin typeface="Twinkl Precursive Regular"/>
              <a:cs typeface="Twinkl Precursiv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48" y="1806214"/>
            <a:ext cx="39370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39" y="1594715"/>
            <a:ext cx="21717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727" y="4353720"/>
            <a:ext cx="2061960" cy="5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40008" y="222743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 smtClean="0">
                <a:solidFill>
                  <a:srgbClr val="FFFFFF"/>
                </a:solidFill>
              </a:rPr>
              <a:t>and </a:t>
            </a:r>
            <a:r>
              <a:rPr lang="en-GB" sz="1350" dirty="0">
                <a:solidFill>
                  <a:srgbClr val="FFFFFF"/>
                </a:solidFill>
              </a:rPr>
              <a:t>row.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3CB491E-46AF-43B2-B47B-267AB21C700A}"/>
              </a:ext>
            </a:extLst>
          </p:cNvPr>
          <p:cNvSpPr/>
          <p:nvPr/>
        </p:nvSpPr>
        <p:spPr>
          <a:xfrm>
            <a:off x="3770102" y="4660340"/>
            <a:ext cx="4887047" cy="18001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3910106" y="4773873"/>
            <a:ext cx="4570125" cy="1566589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GB" sz="32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</a:t>
            </a:r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0" y="2730199"/>
            <a:ext cx="3240088" cy="3690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FADE38-4474-4D34-9920-A863C4E35FAD}"/>
              </a:ext>
            </a:extLst>
          </p:cNvPr>
          <p:cNvSpPr txBox="1"/>
          <p:nvPr/>
        </p:nvSpPr>
        <p:spPr>
          <a:xfrm>
            <a:off x="1070137" y="3170111"/>
            <a:ext cx="146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2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kern="12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585E2B48-097C-4F12-9CFD-ECAA4CDAE20B}"/>
              </a:ext>
            </a:extLst>
          </p:cNvPr>
          <p:cNvSpPr txBox="1"/>
          <p:nvPr/>
        </p:nvSpPr>
        <p:spPr>
          <a:xfrm>
            <a:off x="421092" y="429913"/>
            <a:ext cx="812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kern="12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3810118" y="1537064"/>
            <a:ext cx="4626571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headings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pictogram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ymbol       represents   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2893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170659" y="489022"/>
            <a:ext cx="8580234" cy="495939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0016" y="605004"/>
            <a:ext cx="7820214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What do we already know?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990" y="1165426"/>
            <a:ext cx="828428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69C34B"/>
                </a:solidFill>
                <a:latin typeface="Twinkl Precursive Regular"/>
                <a:cs typeface="Twinkl Precursive Regular"/>
              </a:rPr>
              <a:t>A table can be used to display pieces of data about different </a:t>
            </a: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things.</a:t>
            </a:r>
            <a:endParaRPr lang="en-GB" sz="2400" b="1" dirty="0" smtClean="0">
              <a:solidFill>
                <a:srgbClr val="69C34B"/>
              </a:solidFill>
              <a:latin typeface="Twinkl Precursive Regular"/>
              <a:cs typeface="Twinkl Precursive Regular"/>
            </a:endParaRPr>
          </a:p>
          <a:p>
            <a:pPr marL="285750" indent="-285750">
              <a:buFont typeface="Arial"/>
              <a:buChar char="•"/>
            </a:pP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The </a:t>
            </a:r>
            <a:r>
              <a:rPr lang="en-GB" sz="2400" b="1" dirty="0">
                <a:solidFill>
                  <a:srgbClr val="69C34B"/>
                </a:solidFill>
                <a:latin typeface="Twinkl Precursive Regular"/>
                <a:cs typeface="Twinkl Precursive Regular"/>
              </a:rPr>
              <a:t>fifth tally mark is always drawn across the other four like this </a:t>
            </a:r>
            <a:r>
              <a:rPr lang="en-GB" sz="2400" b="1" dirty="0" err="1">
                <a:solidFill>
                  <a:srgbClr val="69C34B"/>
                </a:solidFill>
                <a:latin typeface="Comic Sans MS"/>
                <a:cs typeface="Comic Sans MS"/>
              </a:rPr>
              <a:t>llll</a:t>
            </a:r>
            <a:r>
              <a:rPr lang="en-GB" sz="2400" b="1" dirty="0">
                <a:solidFill>
                  <a:srgbClr val="69C34B"/>
                </a:solidFill>
                <a:latin typeface="Twinkl Precursive Regular"/>
                <a:cs typeface="Twinkl Precursive Regular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69C34B"/>
                </a:solidFill>
                <a:latin typeface="Twinkl Precursive Regular"/>
                <a:cs typeface="Twinkl Precursive Regular"/>
              </a:rPr>
              <a:t>A pictogram uses pictures to represent data. 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The </a:t>
            </a:r>
            <a:r>
              <a:rPr lang="en-GB" sz="2400" b="1" dirty="0">
                <a:solidFill>
                  <a:srgbClr val="69C34B"/>
                </a:solidFill>
                <a:latin typeface="Twinkl Precursive Regular"/>
                <a:cs typeface="Twinkl Precursive Regular"/>
              </a:rPr>
              <a:t>key tells us how many items each symbol represents</a:t>
            </a: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½ </a:t>
            </a:r>
            <a:r>
              <a:rPr lang="en-GB" sz="2400" b="1" dirty="0">
                <a:solidFill>
                  <a:srgbClr val="69C34B"/>
                </a:solidFill>
                <a:latin typeface="Twinkl Precursive Regular"/>
                <a:cs typeface="Twinkl Precursive Regular"/>
              </a:rPr>
              <a:t>a symbol represents ½ of the </a:t>
            </a: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amount.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The </a:t>
            </a:r>
            <a:r>
              <a:rPr lang="en-GB" sz="2400" b="1" dirty="0">
                <a:solidFill>
                  <a:srgbClr val="69C34B"/>
                </a:solidFill>
                <a:latin typeface="Twinkl Precursive Regular"/>
                <a:cs typeface="Twinkl Precursive Regular"/>
              </a:rPr>
              <a:t>key tells us how many items each symbol </a:t>
            </a:r>
            <a:r>
              <a:rPr lang="en-GB" sz="2400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represents.</a:t>
            </a:r>
            <a:endParaRPr lang="en-GB" sz="2400" b="1" dirty="0">
              <a:solidFill>
                <a:srgbClr val="69C34B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561357" y="2385908"/>
            <a:ext cx="465413" cy="240607"/>
          </a:xfrm>
          <a:prstGeom prst="line">
            <a:avLst/>
          </a:prstGeom>
          <a:ln w="28575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1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8" y="512764"/>
            <a:ext cx="8137525" cy="176740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0016" y="605004"/>
            <a:ext cx="736020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We are learning to: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12" name="Content Placeholder 15"/>
          <p:cNvSpPr>
            <a:spLocks noGrp="1"/>
          </p:cNvSpPr>
          <p:nvPr>
            <p:ph idx="1"/>
          </p:nvPr>
        </p:nvSpPr>
        <p:spPr>
          <a:xfrm>
            <a:off x="400295" y="1116176"/>
            <a:ext cx="10515600" cy="442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8000FF"/>
                </a:solidFill>
                <a:latin typeface="Twinkl Precursive Regular"/>
                <a:cs typeface="Twinkl Precursive Regular"/>
              </a:rPr>
              <a:t>Interpret a pictogram where the symbol </a:t>
            </a:r>
            <a:endParaRPr lang="en-GB" sz="2400" b="1" dirty="0" smtClean="0">
              <a:solidFill>
                <a:srgbClr val="8000FF"/>
              </a:solidFill>
              <a:latin typeface="Twinkl Precursive Regular"/>
              <a:cs typeface="Twinkl Precursive Regular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8000FF"/>
                </a:solidFill>
                <a:latin typeface="Twinkl Precursive Regular"/>
                <a:cs typeface="Twinkl Precursive Regular"/>
              </a:rPr>
              <a:t>r</a:t>
            </a:r>
            <a:r>
              <a:rPr lang="en-GB" sz="2400" b="1" dirty="0" smtClean="0">
                <a:solidFill>
                  <a:srgbClr val="8000FF"/>
                </a:solidFill>
                <a:latin typeface="Twinkl Precursive Regular"/>
                <a:cs typeface="Twinkl Precursive Regular"/>
              </a:rPr>
              <a:t>epresents 5 or 10 </a:t>
            </a:r>
            <a:r>
              <a:rPr lang="en-GB" sz="2400" b="1" dirty="0" smtClean="0">
                <a:solidFill>
                  <a:srgbClr val="8000FF"/>
                </a:solidFill>
                <a:latin typeface="Twinkl Precursive Regular"/>
                <a:cs typeface="Twinkl Precursive Regular"/>
              </a:rPr>
              <a:t>items.</a:t>
            </a:r>
            <a:endParaRPr lang="en-GB" sz="2400" b="1" dirty="0">
              <a:solidFill>
                <a:srgbClr val="8000FF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2405" y="2797553"/>
            <a:ext cx="351519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How many?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6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30007" y="272746"/>
            <a:ext cx="8640236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https</a:t>
            </a:r>
            <a:r>
              <a:rPr lang="en-GB" sz="1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://</a:t>
            </a:r>
            <a:r>
              <a:rPr lang="en-GB" sz="1600" dirty="0" err="1">
                <a:solidFill>
                  <a:srgbClr val="0082C9"/>
                </a:solidFill>
                <a:latin typeface="Twinkl Precursive Regular"/>
                <a:cs typeface="Twinkl Precursive Regular"/>
              </a:rPr>
              <a:t>www.bbc.co.uk</a:t>
            </a:r>
            <a:r>
              <a:rPr lang="en-GB" sz="1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/bitesize/clips/zg4d2hv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0284" y="402168"/>
            <a:ext cx="1692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7918430" y="5680415"/>
            <a:ext cx="1080356" cy="1078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010" y="4882445"/>
            <a:ext cx="785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winkl Precursive Regular"/>
                <a:cs typeface="Twinkl Precursive Regular"/>
              </a:rPr>
              <a:t>BBC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winkl Precursive Regular"/>
                <a:cs typeface="Twinkl Precursive Regular"/>
              </a:rPr>
              <a:t>Bitesize: Understanding pictograms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33" y="1223820"/>
            <a:ext cx="6453082" cy="3613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229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230007" y="261606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668" y="1982172"/>
            <a:ext cx="835780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Twinkl Precursive Regular"/>
                <a:cs typeface="Twinkl Precursive Regular"/>
              </a:rPr>
              <a:t>We know that a </a:t>
            </a:r>
            <a:r>
              <a:rPr lang="en-GB" sz="1600" dirty="0">
                <a:latin typeface="Twinkl Precursive Regular"/>
                <a:cs typeface="Twinkl Precursive Regular"/>
              </a:rPr>
              <a:t>pictogram is a chart that uses </a:t>
            </a:r>
            <a:r>
              <a:rPr lang="en-GB" sz="1600" dirty="0" smtClean="0">
                <a:latin typeface="Twinkl Precursive Regular"/>
                <a:cs typeface="Twinkl Precursive Regular"/>
              </a:rPr>
              <a:t>pictures or  </a:t>
            </a:r>
            <a:r>
              <a:rPr lang="en-GB" sz="1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symbols</a:t>
            </a:r>
            <a:r>
              <a:rPr lang="en-GB" sz="1600" dirty="0" smtClean="0">
                <a:latin typeface="Twinkl Precursive Regular"/>
                <a:cs typeface="Twinkl Precursive Regular"/>
              </a:rPr>
              <a:t> to </a:t>
            </a:r>
            <a:r>
              <a:rPr lang="en-GB" sz="1600" dirty="0">
                <a:latin typeface="Twinkl Precursive Regular"/>
                <a:cs typeface="Twinkl Precursive Regular"/>
              </a:rPr>
              <a:t>show information</a:t>
            </a:r>
            <a:r>
              <a:rPr lang="en-GB" sz="1600" dirty="0" smtClean="0">
                <a:latin typeface="Twinkl Precursive Regular"/>
                <a:cs typeface="Twinkl Precursive Regular"/>
              </a:rPr>
              <a:t>. It is quicker and easier to interpret results in a pictogram than a tally chart. </a:t>
            </a:r>
            <a:endParaRPr lang="en-GB" sz="1600" dirty="0">
              <a:latin typeface="Twinkl Precursive Regular"/>
              <a:cs typeface="Twinkl Precursive Regular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68870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313979" y="5921570"/>
            <a:ext cx="678783" cy="74077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732A8E8-6961-4BC4-9A0E-DE024FB270C5}"/>
              </a:ext>
            </a:extLst>
          </p:cNvPr>
          <p:cNvSpPr txBox="1"/>
          <p:nvPr/>
        </p:nvSpPr>
        <p:spPr>
          <a:xfrm>
            <a:off x="6146086" y="298266"/>
            <a:ext cx="259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5947927" y="697887"/>
            <a:ext cx="2836832" cy="11849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 headings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  pictogram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ymbol       represents     </a:t>
            </a:r>
            <a:endParaRPr lang="en-GB" sz="1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5217" y="900585"/>
            <a:ext cx="535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Twinkl Precursive Regular"/>
                <a:cs typeface="Twinkl Precursive Regular"/>
              </a:rPr>
              <a:t>What is a pictogram? </a:t>
            </a:r>
            <a:endParaRPr lang="en-GB" sz="2400" b="1" dirty="0">
              <a:latin typeface="Twinkl Precursive Regular"/>
              <a:cs typeface="Twinkl Precursive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19" y="2960092"/>
            <a:ext cx="3780522" cy="2810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30" y="3088169"/>
            <a:ext cx="803801" cy="6613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9426" y="3750224"/>
            <a:ext cx="3086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Twinkl Precursive Regular"/>
                <a:cs typeface="Twinkl Precursive Regular"/>
              </a:rPr>
              <a:t>In this pictogram</a:t>
            </a:r>
            <a:r>
              <a:rPr lang="en-GB" sz="2000" b="1" dirty="0"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each 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symbol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 (ice-cream) represents 1 child. 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897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254876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313979" y="5921570"/>
            <a:ext cx="678783" cy="74077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732A8E8-6961-4BC4-9A0E-DE024FB270C5}"/>
              </a:ext>
            </a:extLst>
          </p:cNvPr>
          <p:cNvSpPr txBox="1"/>
          <p:nvPr/>
        </p:nvSpPr>
        <p:spPr>
          <a:xfrm>
            <a:off x="6146086" y="298266"/>
            <a:ext cx="259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187" y="3508318"/>
            <a:ext cx="28441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winkl Precursive Regular"/>
                <a:cs typeface="Twinkl Precursive Regular"/>
              </a:rPr>
              <a:t>In this pictogram</a:t>
            </a:r>
            <a:r>
              <a:rPr lang="en-GB" sz="2200" b="1" dirty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each symbol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(smiley face)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represents </a:t>
            </a:r>
            <a:r>
              <a:rPr lang="en-GB" sz="2200" b="1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5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children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5947927" y="697887"/>
            <a:ext cx="2836832" cy="11849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 headings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  pictogram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symbol       represents     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endParaRPr lang="en-GB" sz="1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778" y="806242"/>
            <a:ext cx="502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need to look at the </a:t>
            </a:r>
            <a:r>
              <a:rPr lang="en-GB" sz="22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key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 to see how many items each symbol represents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2" name="Picture 11" descr="Screen Shot 2020-05-05 at 17.0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8" y="2167121"/>
            <a:ext cx="5981700" cy="23368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C0FE8BE-03CC-4889-98B8-451A94E1782D}"/>
              </a:ext>
            </a:extLst>
          </p:cNvPr>
          <p:cNvCxnSpPr>
            <a:cxnSpLocks/>
          </p:cNvCxnSpPr>
          <p:nvPr/>
        </p:nvCxnSpPr>
        <p:spPr>
          <a:xfrm flipV="1">
            <a:off x="2358571" y="3810330"/>
            <a:ext cx="5404111" cy="1596242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5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254876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313979" y="5921570"/>
            <a:ext cx="678783" cy="74077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732A8E8-6961-4BC4-9A0E-DE024FB270C5}"/>
              </a:ext>
            </a:extLst>
          </p:cNvPr>
          <p:cNvSpPr txBox="1"/>
          <p:nvPr/>
        </p:nvSpPr>
        <p:spPr>
          <a:xfrm>
            <a:off x="6146086" y="298266"/>
            <a:ext cx="259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187" y="3508318"/>
            <a:ext cx="28441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winkl Precursive Regular"/>
                <a:cs typeface="Twinkl Precursive Regular"/>
              </a:rPr>
              <a:t>In this pictogram</a:t>
            </a:r>
            <a:r>
              <a:rPr lang="en-GB" sz="2200" b="1" dirty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each symbol </a:t>
            </a:r>
            <a:r>
              <a:rPr lang="en-GB" b="1" dirty="0" smtClean="0">
                <a:latin typeface="Twinkl Precursive Regular"/>
                <a:cs typeface="Twinkl Precursive Regular"/>
              </a:rPr>
              <a:t>(</a:t>
            </a:r>
            <a:r>
              <a:rPr lang="en-GB" b="1" dirty="0" smtClean="0">
                <a:solidFill>
                  <a:srgbClr val="69C34B"/>
                </a:solidFill>
                <a:latin typeface="Twinkl Precursive Regular"/>
                <a:cs typeface="Twinkl Precursive Regular"/>
              </a:rPr>
              <a:t>green triangle</a:t>
            </a:r>
            <a:r>
              <a:rPr lang="en-GB" b="1" dirty="0" smtClean="0">
                <a:latin typeface="Twinkl Precursive Regular"/>
                <a:cs typeface="Twinkl Precursive Regular"/>
              </a:rPr>
              <a:t>)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represents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10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children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9BBF40-9B8C-4524-A08B-B99680A775ED}"/>
              </a:ext>
            </a:extLst>
          </p:cNvPr>
          <p:cNvSpPr txBox="1"/>
          <p:nvPr/>
        </p:nvSpPr>
        <p:spPr>
          <a:xfrm>
            <a:off x="5947927" y="697887"/>
            <a:ext cx="2836832" cy="11849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 headings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  pictogram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symbol       represents     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endParaRPr lang="en-GB" sz="1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778" y="806242"/>
            <a:ext cx="502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need to look at the </a:t>
            </a:r>
            <a:r>
              <a:rPr lang="en-GB" sz="22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key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 to see how many items each symbol represents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6" name="Picture 15" descr="Screen Shot 2020-05-05 at 17.0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90" y="2466077"/>
            <a:ext cx="5025268" cy="20635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C0FE8BE-03CC-4889-98B8-451A94E1782D}"/>
              </a:ext>
            </a:extLst>
          </p:cNvPr>
          <p:cNvCxnSpPr>
            <a:cxnSpLocks/>
          </p:cNvCxnSpPr>
          <p:nvPr/>
        </p:nvCxnSpPr>
        <p:spPr>
          <a:xfrm flipV="1">
            <a:off x="2358571" y="3810330"/>
            <a:ext cx="5404111" cy="1596242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2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254876" y="22599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30" y="2169277"/>
            <a:ext cx="869628" cy="79907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43523" y="2261035"/>
            <a:ext cx="3013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=</a:t>
            </a:r>
            <a:endParaRPr lang="en-GB" sz="4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760" y="2013320"/>
            <a:ext cx="664197" cy="98983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225151" y="3231662"/>
            <a:ext cx="6743097" cy="923330"/>
            <a:chOff x="1356903" y="1278502"/>
            <a:chExt cx="6743097" cy="923330"/>
          </a:xfrm>
        </p:grpSpPr>
        <p:sp>
          <p:nvSpPr>
            <p:cNvPr id="37" name="Rounded Rectangle 36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How many cats are there?</a:t>
              </a:r>
              <a:endParaRPr lang="en-GB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56903" y="1278502"/>
              <a:ext cx="676792" cy="923330"/>
              <a:chOff x="955251" y="1209763"/>
              <a:chExt cx="676792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55251" y="1356646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1008096">
                <a:off x="1106898" y="1209763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310">
            <a:off x="637218" y="4145738"/>
            <a:ext cx="767646" cy="7053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37">
            <a:off x="1216515" y="4929684"/>
            <a:ext cx="767646" cy="7053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37">
            <a:off x="1612921" y="4129050"/>
            <a:ext cx="767646" cy="7053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5922" y="479671"/>
            <a:ext cx="502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can use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our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knowledge of the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5 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times table to count symbols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56924B-E843-4D06-BE85-77D46020092A}"/>
              </a:ext>
            </a:extLst>
          </p:cNvPr>
          <p:cNvSpPr/>
          <p:nvPr/>
        </p:nvSpPr>
        <p:spPr>
          <a:xfrm>
            <a:off x="3846286" y="4547735"/>
            <a:ext cx="4959047" cy="754574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55143" y="4636883"/>
            <a:ext cx="457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are </a:t>
            </a:r>
            <a:r>
              <a:rPr lang="en-GB" sz="3200" b="1" dirty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2</a:t>
            </a:r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5 </a:t>
            </a:r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cats.   </a:t>
            </a:r>
            <a:endParaRPr lang="en-GB" sz="32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3745" y="1124569"/>
            <a:ext cx="3259970" cy="69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solidFill>
                  <a:srgbClr val="0082C9"/>
                </a:solidFill>
              </a:rPr>
              <a:t>Key</a:t>
            </a:r>
          </a:p>
          <a:p>
            <a:pPr algn="ctr"/>
            <a:r>
              <a:rPr lang="en-GB" dirty="0" smtClean="0"/>
              <a:t>= </a:t>
            </a:r>
            <a:r>
              <a:rPr lang="en-GB" dirty="0" smtClean="0"/>
              <a:t>5 </a:t>
            </a:r>
            <a:r>
              <a:rPr lang="en-GB" dirty="0" smtClean="0"/>
              <a:t>cats.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8" y="1184725"/>
            <a:ext cx="609441" cy="559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46" y="2011408"/>
            <a:ext cx="664197" cy="9898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75" y="2023278"/>
            <a:ext cx="664197" cy="9898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56" y="2035148"/>
            <a:ext cx="664197" cy="989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38" y="2023278"/>
            <a:ext cx="664197" cy="989838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44953" y="5737172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37">
            <a:off x="2418147" y="4910570"/>
            <a:ext cx="767646" cy="7053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37">
            <a:off x="2691146" y="4079655"/>
            <a:ext cx="767646" cy="7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965</Words>
  <Application>Microsoft Macintosh PowerPoint</Application>
  <PresentationFormat>On-screen Show (4:3)</PresentationFormat>
  <Paragraphs>459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Pete Edwards</cp:lastModifiedBy>
  <cp:revision>99</cp:revision>
  <dcterms:created xsi:type="dcterms:W3CDTF">2019-01-21T14:44:56Z</dcterms:created>
  <dcterms:modified xsi:type="dcterms:W3CDTF">2020-05-06T08:53:54Z</dcterms:modified>
</cp:coreProperties>
</file>