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7" r:id="rId4"/>
    <p:sldId id="265" r:id="rId5"/>
    <p:sldId id="269" r:id="rId6"/>
    <p:sldId id="266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DC1"/>
    <a:srgbClr val="EDF1BF"/>
    <a:srgbClr val="FF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28" y="-1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2E71A0-D25B-4BD4-B0B9-F52478659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B73576-2107-404C-8A58-F3CD63FDA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E1DDDC-BA0B-4BBD-936B-E119C355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27/03/20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3C72D8-4062-4E90-9D4B-88189D7B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ED7393-1FDA-429B-B164-0193AF6C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69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EFC57-F9AC-4473-961C-D6466114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65AD90-FF59-4765-80D5-963C8AEA9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BDB4F0-DFA3-4CD9-A4A9-3D0B00C2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27/03/20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E0D32E-F29E-43C9-9E95-0CDEA81E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CCEA71-6D3F-4CA3-A0D9-B3E78441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0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595BD26-3100-45FE-A5F5-FDEEE4224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BF5769-6656-4F2E-B24E-C7BF2DDE1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5B9D0B-F9E9-436A-93B5-7C0D830E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27/03/20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402EE4-6A72-4857-8739-E33E2FC5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C082A0-402C-440F-B655-15A8A738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45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1" y="6700839"/>
            <a:ext cx="77893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549276"/>
            <a:ext cx="10909300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2014537"/>
            <a:ext cx="10909300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859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B4D6A2-3B10-42C2-9CFE-2EF660BA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7389C-FA72-4457-A623-BFDF18BC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B80D0-7020-4866-85D5-45AE202D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27/03/20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C9C0E1-8629-4268-8AE1-1A4C05FA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E1C62C-C25D-4299-B335-DF641513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2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514ACC-3A1C-4650-91A8-A5646C98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308DBE-5631-4669-AD07-628FDDCB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9D8845-DFE4-4305-BD2C-96F99EBA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27/03/20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F9222A-16C8-4BF0-8B57-6BAA8EF9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A2DBC9-87C4-4FA2-B970-D1AF7650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0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B6ED66-5732-4C70-8416-3E2122B0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E2E354-372A-43CD-80DE-D6217178C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BF0D9D-9B8C-406F-9F16-491147929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EF24C6-7193-4EC6-8092-E3C5AD4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27/03/20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819B769-5CA3-4D5A-B1A5-F21E2DB6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8A0A37-9843-4467-98B1-838B68A8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6802CB-994E-4D71-A3EB-682794AA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3E786C-51BE-43FD-8140-3F3B5F5B1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5F9422-FB51-4557-8E24-A452E9C5C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72B770B-C817-4AB3-8125-FD5CF696F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CD5FAFF-D511-45C7-AB85-4B68CE5A8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8D177F2-B007-476D-BFDF-84D6EFC0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27/03/20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A00427C-FCC0-4DFC-8265-31F4B662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12176C9-5A17-46F0-97B9-67636E50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78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9CCF6-044B-4E58-9750-6909D3AE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5044FFF-E85B-49D1-A3C7-8FFA4FEB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27/03/20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62F05D-CE66-4D20-88C1-3FA4471C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AA5CB0-36F5-456A-8535-8EF6794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2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AAFC8B8-74D1-48D2-A58C-126DA4C8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27/03/20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A1C5C07-E5F7-43C1-B10F-6BC614A9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4E6D53-87E2-4BF3-A15B-E20081BD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92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AF1A19-675B-47D5-9C1E-938FEC0E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266679-6A8F-4609-AB7B-F11F5708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B35AB8-7301-42A4-95B7-BDFCEBCA0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0DB40D-CB83-4482-B92C-EB5E2705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27/03/20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4C4A2F-AE70-4B2F-A61C-51FB62A4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2B409E-3B30-4AEE-B2DF-B480A668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18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B97615-660E-4039-9AD4-0D7ADCA1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8125F96-FB44-440B-94DA-0B3ADA2BE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1E8F6C5-F768-4863-8707-8879DBC40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ED3033-F9F4-4576-9791-DE12C10C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27/03/20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5298DF-D2B1-401D-8C92-A05F635F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AE2989-E380-457F-99FC-C10E57C2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0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D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34AE539-614C-48ED-B580-33A14864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8489D3-C670-4A59-89ED-D10FEF25D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265709-69C7-4A92-9477-DB63F1DC7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3FCB4-09AB-4EAC-ADE6-23729BB313EE}" type="datetimeFigureOut">
              <a:rPr lang="en-GB" smtClean="0"/>
              <a:t>27/03/20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EC15BF-42D1-4D0B-9141-01E8E6BD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77559F-9D99-4BA8-910A-2B0E19A76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ht7dTlM0VA" TargetMode="Externa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255C0-3E9C-48CF-996E-1BE3A9593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5" y="873125"/>
            <a:ext cx="11511688" cy="775210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Twinkl Precursive Regular"/>
                <a:cs typeface="Twinkl Precursive Regular"/>
              </a:rPr>
              <a:t>Number </a:t>
            </a:r>
            <a:r>
              <a:rPr lang="en-GB" sz="4800" dirty="0">
                <a:latin typeface="Twinkl Precursive Regular"/>
                <a:cs typeface="Twinkl Precursive Regular"/>
              </a:rPr>
              <a:t>Fact check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600E9E-7AE5-499B-ACC7-4BB10D457151}"/>
              </a:ext>
            </a:extLst>
          </p:cNvPr>
          <p:cNvSpPr txBox="1"/>
          <p:nvPr/>
        </p:nvSpPr>
        <p:spPr>
          <a:xfrm>
            <a:off x="8480778" y="396896"/>
            <a:ext cx="320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 Precursive Regular"/>
                <a:cs typeface="Twinkl Precursive Regular"/>
              </a:rPr>
              <a:t>Unit</a:t>
            </a:r>
            <a:r>
              <a:rPr lang="en-GB" sz="2400" smtClean="0">
                <a:latin typeface="Twinkl Precursive Regular"/>
                <a:cs typeface="Twinkl Precursive Regular"/>
              </a:rPr>
              <a:t>: Time</a:t>
            </a:r>
            <a:endParaRPr lang="en-GB" sz="2400" dirty="0">
              <a:latin typeface="Twinkl Precursive Regular"/>
              <a:cs typeface="Twinkl Precursive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" y="1679574"/>
            <a:ext cx="11223757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0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2982B5-1E52-4102-94BC-146388CBA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87" t="3889" r="25469" b="8056"/>
          <a:stretch/>
        </p:blipFill>
        <p:spPr>
          <a:xfrm>
            <a:off x="10582519" y="5225921"/>
            <a:ext cx="1252246" cy="1244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316924D-C527-463B-8429-E4964874D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853" y="213894"/>
            <a:ext cx="2935111" cy="785767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Twinkl Precursive Regular"/>
                <a:cs typeface="Twinkl Precursive Regular"/>
              </a:rPr>
              <a:t>Solve </a:t>
            </a:r>
            <a:r>
              <a:rPr lang="en-GB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sp>
        <p:nvSpPr>
          <p:cNvPr id="9" name="Rectangle 8"/>
          <p:cNvSpPr/>
          <p:nvPr/>
        </p:nvSpPr>
        <p:spPr>
          <a:xfrm>
            <a:off x="634999" y="1603781"/>
            <a:ext cx="105833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Twinkl Precursive Regular"/>
                <a:cs typeface="Twinkl Precursive Regular"/>
              </a:rPr>
              <a:t>Always</a:t>
            </a:r>
            <a:r>
              <a:rPr lang="en-US" sz="3200" dirty="0" smtClean="0">
                <a:latin typeface="Twinkl Precursive Regular"/>
                <a:cs typeface="Twinkl Precursive Regular"/>
              </a:rPr>
              <a:t>/</a:t>
            </a:r>
            <a:r>
              <a:rPr lang="en-US" sz="3200" dirty="0" smtClean="0">
                <a:solidFill>
                  <a:srgbClr val="FF6600"/>
                </a:solidFill>
                <a:latin typeface="Twinkl Precursive Regular"/>
                <a:cs typeface="Twinkl Precursive Regular"/>
              </a:rPr>
              <a:t>Sometimes</a:t>
            </a:r>
            <a:r>
              <a:rPr lang="en-US" sz="3200" dirty="0" smtClean="0">
                <a:latin typeface="Twinkl Precursive Regular"/>
                <a:cs typeface="Twinkl Precursive Regular"/>
              </a:rPr>
              <a:t>/</a:t>
            </a:r>
            <a:r>
              <a:rPr lang="en-US" sz="3200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Never True</a:t>
            </a:r>
          </a:p>
          <a:p>
            <a:endParaRPr lang="en-US" sz="3200" dirty="0">
              <a:latin typeface="Twinkl Precursive Regular"/>
              <a:cs typeface="Twinkl Precursive Regular"/>
            </a:endParaRPr>
          </a:p>
          <a:p>
            <a:r>
              <a:rPr lang="en-US" sz="3200" dirty="0" smtClean="0">
                <a:latin typeface="Twinkl Precursive Regular"/>
                <a:cs typeface="Twinkl Precursive Regular"/>
              </a:rPr>
              <a:t>If one of the hands is pointing to the 9 then it is quarter to something.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When the minute hand is on the number 9, the time is always quarter to the hour.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2" name="Picture 1" descr="blank clock fa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46" y="3734803"/>
            <a:ext cx="2024116" cy="197351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7071893" y="4705685"/>
            <a:ext cx="668421" cy="802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0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6D28B0-9D65-489C-B210-199846B35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2118153"/>
            <a:ext cx="4365624" cy="46425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FADE38-4474-4D34-9920-A863C4E35FAD}"/>
              </a:ext>
            </a:extLst>
          </p:cNvPr>
          <p:cNvSpPr txBox="1"/>
          <p:nvPr/>
        </p:nvSpPr>
        <p:spPr>
          <a:xfrm>
            <a:off x="1332965" y="2837501"/>
            <a:ext cx="21598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What have </a:t>
            </a: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we learnt?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3CB491E-46AF-43B2-B47B-267AB21C700A}"/>
              </a:ext>
            </a:extLst>
          </p:cNvPr>
          <p:cNvSpPr/>
          <p:nvPr/>
        </p:nvSpPr>
        <p:spPr>
          <a:xfrm>
            <a:off x="4938889" y="4205112"/>
            <a:ext cx="6834011" cy="242749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85E2B48-097C-4F12-9CFD-ECAA4CDAE20B}"/>
              </a:ext>
            </a:extLst>
          </p:cNvPr>
          <p:cNvSpPr txBox="1"/>
          <p:nvPr/>
        </p:nvSpPr>
        <p:spPr>
          <a:xfrm>
            <a:off x="466725" y="257175"/>
            <a:ext cx="64180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 Precursive Regular"/>
                <a:cs typeface="Twinkl Precursive Regular"/>
              </a:rPr>
              <a:t>Coming together to feel successful. Confirming the learning.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5122333" y="4388556"/>
            <a:ext cx="6519334" cy="217311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</a:t>
            </a:r>
            <a:r>
              <a:rPr lang="en-GB" sz="32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Sentence:</a:t>
            </a:r>
            <a:r>
              <a:rPr lang="en-GB" sz="32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When the minute hand is on the number 9, the time is always quarter to the hour.</a:t>
            </a:r>
            <a:endParaRPr lang="en-GB" sz="12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  <a:p>
            <a:endParaRPr lang="en-GB" sz="12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  <a:p>
            <a:endParaRPr lang="en-GB" sz="1000" b="1" dirty="0" smtClean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7549444" y="407655"/>
            <a:ext cx="3640667" cy="193899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time   clock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hour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minute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quarter 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past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to 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53EDC88-0C62-4469-926A-86D84C6BD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896" y="5912554"/>
            <a:ext cx="595815" cy="8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6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 Precursive" panose="02000000000000000000" pitchFamily="2" charset="0"/>
              </a:rPr>
              <a:t> </a:t>
            </a:r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838200" y="735013"/>
            <a:ext cx="10515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latin typeface="Twinkl Precursive" charset="0"/>
                <a:cs typeface="Sassoon Infant Rg" charset="0"/>
              </a:rPr>
              <a:t>We are learning to:</a:t>
            </a:r>
            <a:endParaRPr lang="en-US" sz="3600" b="1" dirty="0">
              <a:latin typeface="Twinkl Precursive" charset="0"/>
              <a:cs typeface="Sassoon Infant Rg" charset="0"/>
            </a:endParaRPr>
          </a:p>
        </p:txBody>
      </p:sp>
      <p:sp>
        <p:nvSpPr>
          <p:cNvPr id="8197" name="Content Placeholder 15"/>
          <p:cNvSpPr>
            <a:spLocks noGrp="1"/>
          </p:cNvSpPr>
          <p:nvPr>
            <p:ph idx="1"/>
          </p:nvPr>
        </p:nvSpPr>
        <p:spPr>
          <a:xfrm>
            <a:off x="838200" y="1127125"/>
            <a:ext cx="10515600" cy="1409700"/>
          </a:xfrm>
        </p:spPr>
        <p:txBody>
          <a:bodyPr/>
          <a:lstStyle/>
          <a:p>
            <a:pPr marL="0" indent="0">
              <a:buNone/>
            </a:pPr>
            <a:endParaRPr lang="en-GB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Tell </a:t>
            </a:r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the time using quarter 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to </a:t>
            </a:r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the hour on an analogue 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clock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929" y="2061883"/>
            <a:ext cx="384549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0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132614-DE74-403A-96E8-6AD4B1FCA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4" t="10476" r="28061" b="10587"/>
          <a:stretch/>
        </p:blipFill>
        <p:spPr>
          <a:xfrm>
            <a:off x="10443882" y="4891322"/>
            <a:ext cx="1521329" cy="1519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10354" y="327915"/>
            <a:ext cx="1618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>
                <a:latin typeface="Twinkl Precursive Regular"/>
                <a:cs typeface="Twinkl Precursive Regular"/>
              </a:rPr>
              <a:t>Hook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570330" y="5374631"/>
            <a:ext cx="4997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Pht7dTlM0VA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8315" y="4870467"/>
            <a:ext cx="972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 Precursive Regular"/>
                <a:cs typeface="Twinkl Precursive Regular"/>
              </a:rPr>
              <a:t>Telling the </a:t>
            </a:r>
            <a:r>
              <a:rPr lang="en-US" dirty="0" smtClean="0">
                <a:latin typeface="Twinkl Precursive Regular"/>
                <a:cs typeface="Twinkl Precursive Regular"/>
              </a:rPr>
              <a:t>Time - Time </a:t>
            </a:r>
            <a:r>
              <a:rPr lang="en-US" dirty="0">
                <a:latin typeface="Twinkl Precursive Regular"/>
                <a:cs typeface="Twinkl Precursive Regular"/>
              </a:rPr>
              <a:t>for </a:t>
            </a:r>
            <a:r>
              <a:rPr lang="en-US" dirty="0" smtClean="0">
                <a:latin typeface="Twinkl Precursive Regular"/>
                <a:cs typeface="Twinkl Precursive Regular"/>
              </a:rPr>
              <a:t>Kids: Quarter </a:t>
            </a:r>
            <a:r>
              <a:rPr lang="en-US" dirty="0">
                <a:latin typeface="Twinkl Precursive Regular"/>
                <a:cs typeface="Twinkl Precursive Regular"/>
              </a:rPr>
              <a:t>Past, Half Past, Quarter To</a:t>
            </a:r>
          </a:p>
        </p:txBody>
      </p:sp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81" y="1594994"/>
            <a:ext cx="5394158" cy="302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685858" y="840044"/>
            <a:ext cx="89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Click on the link below to watch this video.</a:t>
            </a:r>
            <a:endParaRPr lang="en-GB" sz="2400" dirty="0">
              <a:solidFill>
                <a:srgbClr val="264BB6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9517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83415-9EE3-4B83-B62A-EE18D5B4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4" t="10476" r="28061" b="10587"/>
          <a:stretch/>
        </p:blipFill>
        <p:spPr>
          <a:xfrm>
            <a:off x="10550581" y="5365334"/>
            <a:ext cx="1213630" cy="1211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32A8E8-6961-4BC4-9A0E-DE024FB270C5}"/>
              </a:ext>
            </a:extLst>
          </p:cNvPr>
          <p:cNvSpPr txBox="1"/>
          <p:nvPr/>
        </p:nvSpPr>
        <p:spPr>
          <a:xfrm>
            <a:off x="8855837" y="970072"/>
            <a:ext cx="281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8410222" y="1423655"/>
            <a:ext cx="3640667" cy="193899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ime   clock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h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our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m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inute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past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to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When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the minute hand is on the number 9, the time is always quarter to the hour.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27" name="Picture 26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39" y="2566032"/>
            <a:ext cx="2857500" cy="28575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30761" y="2575718"/>
            <a:ext cx="36535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winkl Precursive Regular"/>
                <a:cs typeface="Twinkl Precursive Regular"/>
              </a:rPr>
              <a:t>The long hand is the </a:t>
            </a:r>
            <a:r>
              <a:rPr lang="en-US" sz="2800" b="1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minute</a:t>
            </a:r>
            <a:r>
              <a:rPr lang="en-US" sz="2800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hand</a:t>
            </a:r>
            <a:r>
              <a:rPr lang="en-US" sz="2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When it points to 12, it shows an </a:t>
            </a:r>
            <a:r>
              <a:rPr lang="en-US" sz="2800" b="1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o’clock</a:t>
            </a:r>
            <a:r>
              <a:rPr lang="en-US" sz="2800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time. </a:t>
            </a:r>
            <a:endParaRPr lang="en-GB" sz="2800" dirty="0" smtClean="0">
              <a:solidFill>
                <a:srgbClr val="00000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74556" y="3395579"/>
            <a:ext cx="31864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winkl Precursive Regular"/>
                <a:cs typeface="Twinkl Precursive Regular"/>
              </a:rPr>
              <a:t>The short hand is the </a:t>
            </a:r>
            <a:r>
              <a:rPr lang="en-US" sz="2800" b="1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hour hand</a:t>
            </a:r>
            <a:r>
              <a:rPr lang="en-US" sz="28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. This tells us what</a:t>
            </a:r>
            <a:r>
              <a:rPr lang="en-US" sz="2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hour</a:t>
            </a:r>
            <a:r>
              <a:rPr lang="en-US" sz="2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it is. </a:t>
            </a:r>
            <a:endParaRPr lang="en-GB" sz="2800" dirty="0" smtClean="0">
              <a:solidFill>
                <a:srgbClr val="00000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555" y="467563"/>
            <a:ext cx="766233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What have we already learnt?</a:t>
            </a:r>
          </a:p>
          <a:p>
            <a:pPr algn="ctr"/>
            <a:r>
              <a:rPr lang="en-US" sz="36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Time </a:t>
            </a:r>
            <a:r>
              <a:rPr lang="en-US" sz="3600" dirty="0">
                <a:solidFill>
                  <a:srgbClr val="264BB6"/>
                </a:solidFill>
                <a:latin typeface="Twinkl Precursive Regular"/>
                <a:cs typeface="Twinkl Precursive Regular"/>
              </a:rPr>
              <a:t>to the </a:t>
            </a:r>
            <a:r>
              <a:rPr lang="en-US" sz="36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hour</a:t>
            </a:r>
            <a:endParaRPr lang="en-US" sz="3600" dirty="0">
              <a:solidFill>
                <a:srgbClr val="264BB6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0767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83415-9EE3-4B83-B62A-EE18D5B4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4" t="10476" r="28061" b="10587"/>
          <a:stretch/>
        </p:blipFill>
        <p:spPr>
          <a:xfrm>
            <a:off x="10550581" y="5365334"/>
            <a:ext cx="1213630" cy="1211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32A8E8-6961-4BC4-9A0E-DE024FB270C5}"/>
              </a:ext>
            </a:extLst>
          </p:cNvPr>
          <p:cNvSpPr txBox="1"/>
          <p:nvPr/>
        </p:nvSpPr>
        <p:spPr>
          <a:xfrm>
            <a:off x="8796071" y="357482"/>
            <a:ext cx="281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8290692" y="915655"/>
            <a:ext cx="3640667" cy="156966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ime   clock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h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our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m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inute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past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0761" y="2575718"/>
            <a:ext cx="3653555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winkl Precursive Regular"/>
                <a:cs typeface="Twinkl Precursive Regular"/>
              </a:rPr>
              <a:t>The long hand is the </a:t>
            </a:r>
            <a:r>
              <a:rPr lang="en-US" sz="2800" b="1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minute</a:t>
            </a:r>
            <a:r>
              <a:rPr lang="en-US" sz="2800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hand</a:t>
            </a:r>
            <a:r>
              <a:rPr lang="en-US" sz="2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When it points to </a:t>
            </a:r>
            <a:r>
              <a:rPr lang="en-US" sz="2800" dirty="0">
                <a:solidFill>
                  <a:srgbClr val="000000"/>
                </a:solidFill>
                <a:latin typeface="Twinkl Precursive Regular"/>
                <a:cs typeface="Twinkl Precursive Regular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, it shows a </a:t>
            </a:r>
            <a:r>
              <a:rPr lang="en-US" sz="2800" b="1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quarter past</a:t>
            </a:r>
            <a:r>
              <a:rPr lang="en-US" sz="2800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time. </a:t>
            </a:r>
            <a:endParaRPr lang="en-GB" sz="2800" dirty="0" smtClean="0">
              <a:solidFill>
                <a:srgbClr val="00000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70631" y="2718052"/>
            <a:ext cx="35207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winkl Precursive Regular"/>
                <a:cs typeface="Twinkl Precursive Regular"/>
              </a:rPr>
              <a:t>The short hand is the </a:t>
            </a:r>
            <a:r>
              <a:rPr lang="en-US" sz="2800" b="1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hour hand</a:t>
            </a:r>
            <a:r>
              <a:rPr lang="en-US" sz="28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. This tells us what</a:t>
            </a:r>
            <a:r>
              <a:rPr lang="en-US" sz="2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hour</a:t>
            </a:r>
            <a:r>
              <a:rPr lang="en-US" sz="2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it is. </a:t>
            </a:r>
            <a:endParaRPr lang="en-GB" sz="2800" dirty="0" smtClean="0">
              <a:solidFill>
                <a:srgbClr val="00000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t="16204" r="3622" b="14613"/>
          <a:stretch/>
        </p:blipFill>
        <p:spPr>
          <a:xfrm>
            <a:off x="3863473" y="2526631"/>
            <a:ext cx="3676316" cy="21790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8672" y="542270"/>
            <a:ext cx="766233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What have we already learnt?</a:t>
            </a:r>
          </a:p>
          <a:p>
            <a:pPr algn="ctr"/>
            <a:r>
              <a:rPr lang="en-US" sz="3600" dirty="0">
                <a:solidFill>
                  <a:srgbClr val="264BB6"/>
                </a:solidFill>
                <a:latin typeface="Twinkl Precursive Regular"/>
                <a:cs typeface="Twinkl Precursive Regular"/>
              </a:rPr>
              <a:t>Quarter past the hour</a:t>
            </a:r>
            <a:endParaRPr lang="en-US" sz="3600" dirty="0">
              <a:solidFill>
                <a:srgbClr val="264BB6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When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the minute hand is on the number 9, the time is always quarter to the hour.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6172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49" y="461899"/>
            <a:ext cx="3248550" cy="901252"/>
          </a:xfrm>
        </p:spPr>
        <p:txBody>
          <a:bodyPr/>
          <a:lstStyle/>
          <a:p>
            <a:r>
              <a:rPr lang="en-GB" b="1" u="sng" dirty="0">
                <a:latin typeface="Twinkl Precursive Regular"/>
                <a:cs typeface="Twinkl Precursive Regular"/>
              </a:rPr>
              <a:t>Teach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83415-9EE3-4B83-B62A-EE18D5B4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4" t="10476" r="28061" b="10587"/>
          <a:stretch/>
        </p:blipFill>
        <p:spPr>
          <a:xfrm>
            <a:off x="10777845" y="5365334"/>
            <a:ext cx="1213630" cy="1211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32A8E8-6961-4BC4-9A0E-DE024FB270C5}"/>
              </a:ext>
            </a:extLst>
          </p:cNvPr>
          <p:cNvSpPr txBox="1"/>
          <p:nvPr/>
        </p:nvSpPr>
        <p:spPr>
          <a:xfrm>
            <a:off x="8796071" y="566659"/>
            <a:ext cx="281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8260810" y="1154714"/>
            <a:ext cx="3640667" cy="193899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ime   clock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h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our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m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inute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past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to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When the minute hand is on the number 9, the time is always quarter to the hour.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2633" y="1596453"/>
            <a:ext cx="7259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Quarter to the hour</a:t>
            </a:r>
            <a:endParaRPr lang="en-US" sz="3600" dirty="0">
              <a:solidFill>
                <a:srgbClr val="264BB6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7789" y="2575718"/>
            <a:ext cx="37565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winkl Precursive Regular"/>
                <a:cs typeface="Twinkl Precursive Regular"/>
              </a:rPr>
              <a:t>The long hand is the </a:t>
            </a:r>
            <a:r>
              <a:rPr lang="en-US" sz="2800" b="1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minute</a:t>
            </a:r>
            <a:r>
              <a:rPr lang="en-US" sz="2800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hand</a:t>
            </a:r>
            <a:r>
              <a:rPr lang="en-US" sz="2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When it points to 9, it shows a </a:t>
            </a:r>
            <a:r>
              <a:rPr lang="en-US" sz="2800" b="1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quarter to</a:t>
            </a:r>
            <a:r>
              <a:rPr lang="en-US" sz="2800" dirty="0">
                <a:solidFill>
                  <a:srgbClr val="0000FF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time. </a:t>
            </a:r>
            <a:endParaRPr lang="en-GB" sz="2800" dirty="0" smtClean="0">
              <a:solidFill>
                <a:srgbClr val="00000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4030" y="3564981"/>
            <a:ext cx="37078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winkl Precursive Regular"/>
                <a:cs typeface="Twinkl Precursive Regular"/>
              </a:rPr>
              <a:t>The short hand is the </a:t>
            </a:r>
            <a:r>
              <a:rPr lang="en-US" sz="2800" b="1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hour hand</a:t>
            </a:r>
            <a:r>
              <a:rPr lang="en-US" sz="28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. This tells us what</a:t>
            </a:r>
            <a:r>
              <a:rPr lang="en-US" sz="2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hour</a:t>
            </a:r>
            <a:r>
              <a:rPr lang="en-US" sz="2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it is. </a:t>
            </a:r>
            <a:endParaRPr lang="en-GB" sz="2800" dirty="0" smtClean="0">
              <a:solidFill>
                <a:srgbClr val="00000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24" y="2514600"/>
            <a:ext cx="26289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9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539" y="173789"/>
            <a:ext cx="3987800" cy="804333"/>
          </a:xfrm>
        </p:spPr>
        <p:txBody>
          <a:bodyPr>
            <a:normAutofit/>
          </a:bodyPr>
          <a:lstStyle/>
          <a:p>
            <a:r>
              <a:rPr lang="en-GB" sz="4000" b="1" u="sng" dirty="0">
                <a:latin typeface="Twinkl Precursive Regular"/>
                <a:cs typeface="Twinkl Precursive Regular"/>
              </a:rPr>
              <a:t>Practise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DF2DB1-7740-494C-9FD6-68DA5733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DAAC0BA-4221-404B-812E-EF3C371CC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4" t="10476" r="28061" b="10587"/>
          <a:stretch/>
        </p:blipFill>
        <p:spPr>
          <a:xfrm>
            <a:off x="10697304" y="5365194"/>
            <a:ext cx="1347643" cy="134575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When the minute hand is on the number 9, the time is always quarter to the hour.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772696" y="2047150"/>
            <a:ext cx="3090778" cy="74789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36788" y="2131059"/>
            <a:ext cx="29598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Quarter to 2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4467727" y="1958918"/>
            <a:ext cx="3090778" cy="74789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531820" y="2123038"/>
            <a:ext cx="29598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Quarter to 10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8015706" y="1977634"/>
            <a:ext cx="3090778" cy="74789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066430" y="2088280"/>
            <a:ext cx="29598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Quarter to 9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pic>
        <p:nvPicPr>
          <p:cNvPr id="28" name="Picture 27" descr="downloa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1" t="21663" r="36967" b="20615"/>
          <a:stretch/>
        </p:blipFill>
        <p:spPr>
          <a:xfrm>
            <a:off x="1042735" y="2870867"/>
            <a:ext cx="2566738" cy="2695076"/>
          </a:xfrm>
          <a:prstGeom prst="rect">
            <a:avLst/>
          </a:prstGeom>
        </p:spPr>
      </p:pic>
      <p:pic>
        <p:nvPicPr>
          <p:cNvPr id="29" name="Picture 28" descr="downloa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97" y="2902619"/>
            <a:ext cx="2471487" cy="2471487"/>
          </a:xfrm>
          <a:prstGeom prst="rect">
            <a:avLst/>
          </a:prstGeom>
        </p:spPr>
      </p:pic>
      <p:pic>
        <p:nvPicPr>
          <p:cNvPr id="30" name="Picture 29" descr="images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t="269" r="71952" b="25135"/>
          <a:stretch/>
        </p:blipFill>
        <p:spPr>
          <a:xfrm>
            <a:off x="8301789" y="2874211"/>
            <a:ext cx="2499894" cy="24998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32915" y="1085334"/>
            <a:ext cx="10601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winkl Precursive Regular"/>
                <a:cs typeface="Twinkl Precursive Regular"/>
              </a:rPr>
              <a:t>Look at the clocks below. What time do they show?</a:t>
            </a:r>
            <a:endParaRPr lang="en-GB" sz="2400" dirty="0"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542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3888" y="294569"/>
            <a:ext cx="2042203" cy="918987"/>
          </a:xfrm>
        </p:spPr>
        <p:txBody>
          <a:bodyPr>
            <a:normAutofit/>
          </a:bodyPr>
          <a:lstStyle/>
          <a:p>
            <a:r>
              <a:rPr lang="en-GB" b="1" u="sng" dirty="0">
                <a:latin typeface="Twinkl Precursive Regular"/>
                <a:cs typeface="Twinkl Precursive Regular"/>
              </a:rPr>
              <a:t>Do 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5D8CEC-35A6-4E7D-8A6A-807E49203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8" t="2129" r="14787" b="2402"/>
          <a:stretch/>
        </p:blipFill>
        <p:spPr>
          <a:xfrm>
            <a:off x="10446511" y="4632011"/>
            <a:ext cx="1558331" cy="2092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7ADFD66-3967-44BD-93F3-C5D3D9C30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When the minute hand is on the number 9, the time is always quarter to the hour.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18" name="Picture 17" descr="downloa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21663" r="69322" b="20615"/>
          <a:stretch/>
        </p:blipFill>
        <p:spPr>
          <a:xfrm>
            <a:off x="2967789" y="2360508"/>
            <a:ext cx="1938422" cy="2035344"/>
          </a:xfrm>
          <a:prstGeom prst="rect">
            <a:avLst/>
          </a:prstGeom>
        </p:spPr>
      </p:pic>
      <p:pic>
        <p:nvPicPr>
          <p:cNvPr id="19" name="Picture 18" descr="downloa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1" t="23945" r="4430" b="23746"/>
          <a:stretch/>
        </p:blipFill>
        <p:spPr>
          <a:xfrm>
            <a:off x="5109802" y="2378792"/>
            <a:ext cx="2095778" cy="2018632"/>
          </a:xfrm>
          <a:prstGeom prst="rect">
            <a:avLst/>
          </a:prstGeom>
        </p:spPr>
      </p:pic>
      <p:pic>
        <p:nvPicPr>
          <p:cNvPr id="20" name="Picture 19" descr="download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0" t="7581" r="1288" b="59819"/>
          <a:stretch/>
        </p:blipFill>
        <p:spPr>
          <a:xfrm>
            <a:off x="600005" y="2366995"/>
            <a:ext cx="2045367" cy="2045367"/>
          </a:xfrm>
          <a:prstGeom prst="rect">
            <a:avLst/>
          </a:prstGeom>
        </p:spPr>
      </p:pic>
      <p:pic>
        <p:nvPicPr>
          <p:cNvPr id="21" name="Picture 20" descr="download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6942" r="52620" b="60458"/>
          <a:stretch/>
        </p:blipFill>
        <p:spPr>
          <a:xfrm>
            <a:off x="7454703" y="2369197"/>
            <a:ext cx="2045367" cy="2045367"/>
          </a:xfrm>
          <a:prstGeom prst="rect">
            <a:avLst/>
          </a:prstGeom>
        </p:spPr>
      </p:pic>
      <p:pic>
        <p:nvPicPr>
          <p:cNvPr id="22" name="Picture 21" descr="download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57440" r="52316" b="9960"/>
          <a:stretch/>
        </p:blipFill>
        <p:spPr>
          <a:xfrm>
            <a:off x="9742904" y="2358031"/>
            <a:ext cx="2045367" cy="2045367"/>
          </a:xfrm>
          <a:prstGeom prst="rect">
            <a:avLst/>
          </a:prstGeom>
        </p:spPr>
      </p:pic>
      <p:sp>
        <p:nvSpPr>
          <p:cNvPr id="13" name="Title 5"/>
          <p:cNvSpPr txBox="1">
            <a:spLocks/>
          </p:cNvSpPr>
          <p:nvPr/>
        </p:nvSpPr>
        <p:spPr>
          <a:xfrm>
            <a:off x="3406422" y="390349"/>
            <a:ext cx="4524022" cy="87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3600" dirty="0" smtClean="0">
                <a:latin typeface="Twinkl Precursive" panose="02000000000000000000" pitchFamily="2" charset="0"/>
              </a:rPr>
              <a:t>Now it’s your go!</a:t>
            </a:r>
            <a:endParaRPr lang="en-GB" altLang="en-US" sz="3600" dirty="0">
              <a:latin typeface="Twinkl Precursive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323" y="1247984"/>
            <a:ext cx="11193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winkl Precursive Regular"/>
                <a:cs typeface="Twinkl Precursive Regular"/>
              </a:rPr>
              <a:t>Look at the clocks. Write the time</a:t>
            </a:r>
            <a:r>
              <a:rPr lang="en-GB" sz="2400" dirty="0">
                <a:latin typeface="Twinkl Precursive Regular"/>
                <a:cs typeface="Twinkl Precursive Regular"/>
              </a:rPr>
              <a:t> </a:t>
            </a:r>
            <a:r>
              <a:rPr lang="en-GB" sz="2400" dirty="0" smtClean="0">
                <a:latin typeface="Twinkl Precursive Regular"/>
                <a:cs typeface="Twinkl Precursive Regular"/>
              </a:rPr>
              <a:t>each one shows in your book.</a:t>
            </a:r>
            <a:endParaRPr lang="en-GB" sz="2400" dirty="0"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9633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B0230A-5418-4919-BF60-D806347B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6" t="7483" r="23699" b="13878"/>
          <a:stretch/>
        </p:blipFill>
        <p:spPr>
          <a:xfrm>
            <a:off x="10428110" y="4586111"/>
            <a:ext cx="1483129" cy="136722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993A64B7-940B-47D0-B691-6C6E19DF9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1222" y="294569"/>
            <a:ext cx="2935111" cy="918987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Twinkl Precursive Regular"/>
                <a:cs typeface="Twinkl Precursive Regular"/>
              </a:rPr>
              <a:t>Twist </a:t>
            </a:r>
            <a:r>
              <a:rPr lang="en-GB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999" y="1603781"/>
            <a:ext cx="1058333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winkl Precursive Regular"/>
                <a:cs typeface="Twinkl Precursive Regular"/>
              </a:rPr>
              <a:t>Coco thinks that the time is quarter to 3</a:t>
            </a:r>
            <a:endParaRPr lang="en-US" sz="2400" u="sng" dirty="0" smtClean="0">
              <a:latin typeface="Twinkl Precursive Regular"/>
              <a:cs typeface="Twinkl Precursive Regular"/>
            </a:endParaRPr>
          </a:p>
          <a:p>
            <a:r>
              <a:rPr lang="en-US" sz="2400" dirty="0" smtClean="0">
                <a:latin typeface="Twinkl Precursive Regular"/>
                <a:cs typeface="Twinkl Precursive Regular"/>
              </a:rPr>
              <a:t>                                                                </a:t>
            </a:r>
          </a:p>
          <a:p>
            <a:r>
              <a:rPr lang="en-US" sz="2400" dirty="0" smtClean="0">
                <a:latin typeface="Twinkl Precursive Regular"/>
                <a:cs typeface="Twinkl Precursive Regular"/>
              </a:rPr>
              <a:t> </a:t>
            </a:r>
            <a:endParaRPr lang="en-US" sz="2400" dirty="0">
              <a:latin typeface="Twinkl Precursive Regular"/>
              <a:cs typeface="Twinkl Precursive Regular"/>
            </a:endParaRPr>
          </a:p>
          <a:p>
            <a:r>
              <a:rPr lang="en-US" sz="2400" dirty="0">
                <a:latin typeface="Twinkl Precursive Regular"/>
                <a:cs typeface="Twinkl Precursive Regular"/>
              </a:rPr>
              <a:t> </a:t>
            </a:r>
            <a:endParaRPr lang="en-GB" sz="2400" dirty="0">
              <a:latin typeface="Twinkl Precursive Regular"/>
              <a:cs typeface="Twinkl Precursive Regular"/>
            </a:endParaRPr>
          </a:p>
          <a:p>
            <a:endParaRPr lang="en-GB" sz="2400" dirty="0" smtClean="0">
              <a:latin typeface="Twinkl Precursive Regular"/>
              <a:cs typeface="Twinkl Precursive Regular"/>
            </a:endParaRPr>
          </a:p>
          <a:p>
            <a:r>
              <a:rPr lang="en-GB" sz="2400" dirty="0" smtClean="0">
                <a:latin typeface="Twinkl Precursive Regular"/>
                <a:cs typeface="Twinkl Precursive Regular"/>
              </a:rPr>
              <a:t>Explain </a:t>
            </a:r>
            <a:r>
              <a:rPr lang="en-GB" sz="2400" dirty="0">
                <a:latin typeface="Twinkl Precursive Regular"/>
                <a:cs typeface="Twinkl Precursive Regular"/>
              </a:rPr>
              <a:t>why </a:t>
            </a:r>
            <a:r>
              <a:rPr lang="en-GB" sz="2400" dirty="0" smtClean="0">
                <a:latin typeface="Twinkl Precursive Regular"/>
                <a:cs typeface="Twinkl Precursive Regular"/>
              </a:rPr>
              <a:t>she </a:t>
            </a:r>
            <a:r>
              <a:rPr lang="en-GB" sz="2400" dirty="0">
                <a:latin typeface="Twinkl Precursive Regular"/>
                <a:cs typeface="Twinkl Precursive Regular"/>
              </a:rPr>
              <a:t>is incorrect</a:t>
            </a:r>
            <a:r>
              <a:rPr lang="en-GB" sz="2400" dirty="0" smtClean="0">
                <a:latin typeface="Twinkl Precursive Regular"/>
                <a:cs typeface="Twinkl Precursive Regular"/>
              </a:rPr>
              <a:t>?</a:t>
            </a:r>
          </a:p>
          <a:p>
            <a:endParaRPr lang="en-GB" sz="1000" dirty="0" smtClean="0">
              <a:latin typeface="Twinkl Precursive Regular"/>
              <a:cs typeface="Twinkl Precursive Regular"/>
            </a:endParaRPr>
          </a:p>
          <a:p>
            <a:r>
              <a:rPr lang="en-GB" sz="2400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Coco is incorrect because </a:t>
            </a:r>
            <a:endParaRPr lang="en-GB" sz="2400" dirty="0">
              <a:solidFill>
                <a:srgbClr val="0000FF"/>
              </a:solidFill>
              <a:latin typeface="Twinkl Precursive Regular"/>
              <a:cs typeface="Twinkl Precursive Regular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77333" y="5446889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74512" y="4329288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74512" y="4907845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When the minute hand is on the number 9, the time is always quarter to the hour.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513" y="1483893"/>
            <a:ext cx="2605171" cy="260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3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5012</TotalTime>
  <Words>519</Words>
  <Application>Microsoft Macintosh PowerPoint</Application>
  <PresentationFormat>Custom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Number Fact check</vt:lpstr>
      <vt:lpstr>PowerPoint Presentation</vt:lpstr>
      <vt:lpstr>PowerPoint Presentation</vt:lpstr>
      <vt:lpstr>PowerPoint Presentation</vt:lpstr>
      <vt:lpstr>PowerPoint Presentation</vt:lpstr>
      <vt:lpstr>Teach it</vt:lpstr>
      <vt:lpstr>Practise it</vt:lpstr>
      <vt:lpstr>Do it</vt:lpstr>
      <vt:lpstr>Twist it</vt:lpstr>
      <vt:lpstr>Solve 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or Number Fact check</dc:title>
  <dc:creator>Gemma Matthews</dc:creator>
  <cp:lastModifiedBy>Pete Edwards</cp:lastModifiedBy>
  <cp:revision>88</cp:revision>
  <dcterms:created xsi:type="dcterms:W3CDTF">2020-02-11T14:15:13Z</dcterms:created>
  <dcterms:modified xsi:type="dcterms:W3CDTF">2020-03-27T12:14:31Z</dcterms:modified>
</cp:coreProperties>
</file>