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2" r:id="rId4"/>
    <p:sldId id="270" r:id="rId5"/>
    <p:sldId id="273" r:id="rId6"/>
    <p:sldId id="265" r:id="rId7"/>
    <p:sldId id="271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DC1"/>
    <a:srgbClr val="EDF1BF"/>
    <a:srgbClr val="FF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0" y="-1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E71A0-D25B-4BD4-B0B9-F52478659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B73576-2107-404C-8A58-F3CD63FDA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E1DDDC-BA0B-4BBD-936B-E119C355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3C72D8-4062-4E90-9D4B-88189D7B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ED7393-1FDA-429B-B164-0193AF6C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9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EFC57-F9AC-4473-961C-D6466114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65AD90-FF59-4765-80D5-963C8AEA9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BDB4F0-DFA3-4CD9-A4A9-3D0B00C2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E0D32E-F29E-43C9-9E95-0CDEA81E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CCEA71-6D3F-4CA3-A0D9-B3E78441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95BD26-3100-45FE-A5F5-FDEEE4224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BF5769-6656-4F2E-B24E-C7BF2DDE1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5B9D0B-F9E9-436A-93B5-7C0D830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402EE4-6A72-4857-8739-E33E2FC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C082A0-402C-440F-B655-15A8A738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4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0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50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4D6A2-3B10-42C2-9CFE-2EF660BA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7389C-FA72-4457-A623-BFDF18BC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B80D0-7020-4866-85D5-45AE202D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C9C0E1-8629-4268-8AE1-1A4C05FA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E1C62C-C25D-4299-B335-DF641513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2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514ACC-3A1C-4650-91A8-A5646C98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308DBE-5631-4669-AD07-628FDDCB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9D8845-DFE4-4305-BD2C-96F99EBA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F9222A-16C8-4BF0-8B57-6BAA8EF9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A2DBC9-87C4-4FA2-B970-D1AF7650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0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B6ED66-5732-4C70-8416-3E2122B0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2E354-372A-43CD-80DE-D6217178C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BF0D9D-9B8C-406F-9F16-491147929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EF24C6-7193-4EC6-8092-E3C5AD4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19B769-5CA3-4D5A-B1A5-F21E2DB6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8A0A37-9843-4467-98B1-838B68A8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6802CB-994E-4D71-A3EB-682794AA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3E786C-51BE-43FD-8140-3F3B5F5B1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5F9422-FB51-4557-8E24-A452E9C5C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72B770B-C817-4AB3-8125-FD5CF696F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D5FAFF-D511-45C7-AB85-4B68CE5A8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D177F2-B007-476D-BFDF-84D6EFC0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A00427C-FCC0-4DFC-8265-31F4B662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12176C9-5A17-46F0-97B9-67636E50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8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9CCF6-044B-4E58-9750-6909D3AE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044FFF-E85B-49D1-A3C7-8FFA4FEB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62F05D-CE66-4D20-88C1-3FA4471C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AA5CB0-36F5-456A-8535-8EF6794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2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AAFC8B8-74D1-48D2-A58C-126DA4C8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A1C5C07-E5F7-43C1-B10F-6BC614A9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4E6D53-87E2-4BF3-A15B-E20081BD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2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AF1A19-675B-47D5-9C1E-938FEC0E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66679-6A8F-4609-AB7B-F11F5708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B35AB8-7301-42A4-95B7-BDFCEBCA0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0DB40D-CB83-4482-B92C-EB5E2705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4C4A2F-AE70-4B2F-A61C-51FB62A4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2B409E-3B30-4AEE-B2DF-B480A668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B97615-660E-4039-9AD4-0D7ADCA1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125F96-FB44-440B-94DA-0B3ADA2BE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E8F6C5-F768-4863-8707-8879DBC40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ED3033-F9F4-4576-9791-DE12C10C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5298DF-D2B1-401D-8C92-A05F635F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AE2989-E380-457F-99FC-C10E57C2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0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34AE539-614C-48ED-B580-33A14864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8489D3-C670-4A59-89ED-D10FEF25D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265709-69C7-4A92-9477-DB63F1DC7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EC15BF-42D1-4D0B-9141-01E8E6BD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7559F-9D99-4BA8-910A-2B0E19A76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file://localhost/http://tbn1.google.com/images" TargetMode="External"/><Relationship Id="rId5" Type="http://schemas.openxmlformats.org/officeDocument/2006/relationships/image" Target="../media/image7.jpeg"/><Relationship Id="rId6" Type="http://schemas.openxmlformats.org/officeDocument/2006/relationships/image" Target="file://localhost/http://www.ukcoinpics.co.uk/dec/02/2_92r.jpg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FzAU3u06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jpeg"/><Relationship Id="rId5" Type="http://schemas.openxmlformats.org/officeDocument/2006/relationships/image" Target="file://localhost/http://tbn1.google.com/images" TargetMode="External"/><Relationship Id="rId6" Type="http://schemas.openxmlformats.org/officeDocument/2006/relationships/image" Target="../media/image7.jpeg"/><Relationship Id="rId7" Type="http://schemas.openxmlformats.org/officeDocument/2006/relationships/image" Target="file://localhost/http://www.ukcoinpics.co.uk/dec/02/2_92r.jpg" TargetMode="External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jpeg"/><Relationship Id="rId5" Type="http://schemas.openxmlformats.org/officeDocument/2006/relationships/image" Target="file://localhost/http://tbn1.google.com/images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7.jpeg"/><Relationship Id="rId9" Type="http://schemas.openxmlformats.org/officeDocument/2006/relationships/image" Target="file://localhost/http://www.ukcoinpics.co.uk/dec/02/2_92r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jpeg"/><Relationship Id="rId5" Type="http://schemas.openxmlformats.org/officeDocument/2006/relationships/image" Target="file://localhost/http://tbn1.google.com/images" TargetMode="External"/><Relationship Id="rId6" Type="http://schemas.openxmlformats.org/officeDocument/2006/relationships/image" Target="../media/image7.jpeg"/><Relationship Id="rId7" Type="http://schemas.openxmlformats.org/officeDocument/2006/relationships/image" Target="file://localhost/http://www.ukcoinpics.co.uk/dec/02/2_92r.jpg" TargetMode="External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jpeg"/><Relationship Id="rId5" Type="http://schemas.openxmlformats.org/officeDocument/2006/relationships/image" Target="file://localhost/http://tbn1.google.com/images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7.jpeg"/><Relationship Id="rId8" Type="http://schemas.openxmlformats.org/officeDocument/2006/relationships/image" Target="file://localhost/http://www.ukcoinpics.co.uk/dec/02/2_92r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7685" y="1244601"/>
            <a:ext cx="7968190" cy="32316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>Year </a:t>
            </a:r>
            <a:r>
              <a:rPr lang="en-US" sz="60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2</a:t>
            </a:r>
            <a:r>
              <a:rPr lang="en-US" sz="60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/>
            </a:r>
            <a:br>
              <a:rPr lang="en-US" sz="60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</a:br>
            <a:r>
              <a:rPr lang="en-US" sz="4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Money</a:t>
            </a:r>
          </a:p>
          <a:p>
            <a:pPr algn="ctr">
              <a:defRPr/>
            </a:pPr>
            <a:r>
              <a:rPr lang="en-GB" sz="3200" dirty="0">
                <a:latin typeface="Twinkl Precursive Regular"/>
                <a:cs typeface="Twinkl Precursive Regular"/>
              </a:rPr>
              <a:t>Lesson </a:t>
            </a:r>
            <a:r>
              <a:rPr lang="en-GB" sz="3200" dirty="0" smtClean="0">
                <a:latin typeface="Twinkl Precursive Regular"/>
                <a:cs typeface="Twinkl Precursive Regular"/>
              </a:rPr>
              <a:t>3: Combine 1p, 2p and 5p coins to make different totals</a:t>
            </a:r>
            <a:endParaRPr lang="en-US" sz="3200" dirty="0" smtClean="0">
              <a:solidFill>
                <a:srgbClr val="264BB6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07" y="5485165"/>
            <a:ext cx="962846" cy="72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3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2982B5-1E52-4102-94BC-146388CB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7" t="3889" r="25469" b="8056"/>
          <a:stretch/>
        </p:blipFill>
        <p:spPr>
          <a:xfrm>
            <a:off x="10791425" y="5477220"/>
            <a:ext cx="1258271" cy="1250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16924D-C527-463B-8429-E4964874D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853" y="213894"/>
            <a:ext cx="2935111" cy="785767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Solve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665" y="1109892"/>
            <a:ext cx="105833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winkl Precursive Regular"/>
                <a:cs typeface="Twinkl Precursive Regular"/>
              </a:rPr>
              <a:t>Colin has some 1p, 2p and 5p coins. He chooses three coins. </a:t>
            </a:r>
            <a:endParaRPr lang="en-US" sz="3200" dirty="0">
              <a:latin typeface="Twinkl Precursive Regular"/>
              <a:cs typeface="Twinkl Precursive Regular"/>
            </a:endParaRPr>
          </a:p>
          <a:p>
            <a:r>
              <a:rPr lang="en-US" sz="3200" dirty="0" smtClean="0">
                <a:latin typeface="Twinkl Precursive Regular"/>
                <a:cs typeface="Twinkl Precursive Regular"/>
              </a:rPr>
              <a:t>|Investigate how much money he might have.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0" y="5981922"/>
            <a:ext cx="9696036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multiplication 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3210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6D28B0-9D65-489C-B210-199846B3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2118153"/>
            <a:ext cx="4365624" cy="4642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FADE38-4474-4D34-9920-A863C4E35FAD}"/>
              </a:ext>
            </a:extLst>
          </p:cNvPr>
          <p:cNvSpPr txBox="1"/>
          <p:nvPr/>
        </p:nvSpPr>
        <p:spPr>
          <a:xfrm>
            <a:off x="1332965" y="2837501"/>
            <a:ext cx="21598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What have </a:t>
            </a: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we learnt?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3CB491E-46AF-43B2-B47B-267AB21C700A}"/>
              </a:ext>
            </a:extLst>
          </p:cNvPr>
          <p:cNvSpPr/>
          <p:nvPr/>
        </p:nvSpPr>
        <p:spPr>
          <a:xfrm>
            <a:off x="4938889" y="4205112"/>
            <a:ext cx="6834011" cy="24274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85E2B48-097C-4F12-9CFD-ECAA4CDAE20B}"/>
              </a:ext>
            </a:extLst>
          </p:cNvPr>
          <p:cNvSpPr txBox="1"/>
          <p:nvPr/>
        </p:nvSpPr>
        <p:spPr>
          <a:xfrm>
            <a:off x="466725" y="257175"/>
            <a:ext cx="64180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Coming together to feel successful. Confirming the learning.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5122333" y="4388556"/>
            <a:ext cx="6519334" cy="217311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</a:t>
            </a:r>
            <a:r>
              <a:rPr lang="en-GB" sz="32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Sentence:</a:t>
            </a:r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endParaRPr lang="en-GB" sz="3200" b="1" dirty="0" smtClean="0">
              <a:solidFill>
                <a:srgbClr val="00B050"/>
              </a:solidFill>
              <a:latin typeface="Twinkl Precursive Regular"/>
              <a:cs typeface="Twinkl Precursive Regular"/>
            </a:endParaRPr>
          </a:p>
          <a:p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multiplication to work out the sum of money.</a:t>
            </a:r>
            <a:endParaRPr lang="en-GB" sz="12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 smtClean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53EDC88-0C62-4469-926A-86D84C6B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896" y="5912554"/>
            <a:ext cx="595815" cy="807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167770" y="775733"/>
            <a:ext cx="3640667" cy="2031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money  coin</a:t>
            </a: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n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ote    £1    £2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£5    £10</a:t>
            </a:r>
          </a:p>
          <a:p>
            <a:endParaRPr lang="en-GB" sz="10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1p   2p   5p  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3016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4255C0-3E9C-48CF-996E-1BE3A9593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78" y="767280"/>
            <a:ext cx="11511688" cy="953375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Twinkl Precursive Regular"/>
                <a:cs typeface="Twinkl Precursive Regular"/>
              </a:rPr>
              <a:t>Number </a:t>
            </a:r>
            <a:r>
              <a:rPr lang="en-GB" sz="4800" dirty="0">
                <a:latin typeface="Twinkl Precursive Regular"/>
                <a:cs typeface="Twinkl Precursive Regular"/>
              </a:rPr>
              <a:t>Fact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8600E9E-7AE5-499B-ACC7-4BB10D457151}"/>
              </a:ext>
            </a:extLst>
          </p:cNvPr>
          <p:cNvSpPr txBox="1"/>
          <p:nvPr/>
        </p:nvSpPr>
        <p:spPr>
          <a:xfrm>
            <a:off x="8480778" y="396896"/>
            <a:ext cx="32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Unit</a:t>
            </a:r>
            <a:r>
              <a:rPr lang="en-GB" sz="2400" dirty="0" smtClean="0">
                <a:latin typeface="Twinkl Precursive Regular"/>
                <a:cs typeface="Twinkl Precursive Regular"/>
              </a:rPr>
              <a:t>: Money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6" y="1709003"/>
            <a:ext cx="7728141" cy="49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721079" y="442209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 Precursive" panose="02000000000000000000" pitchFamily="2" charset="0"/>
              </a:rPr>
              <a:t> </a:t>
            </a: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838200" y="735013"/>
            <a:ext cx="10515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We are learning to: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sp>
        <p:nvSpPr>
          <p:cNvPr id="8197" name="Content Placeholder 15"/>
          <p:cNvSpPr>
            <a:spLocks noGrp="1"/>
          </p:cNvSpPr>
          <p:nvPr>
            <p:ph idx="1"/>
          </p:nvPr>
        </p:nvSpPr>
        <p:spPr>
          <a:xfrm>
            <a:off x="838200" y="1127125"/>
            <a:ext cx="10515600" cy="1409700"/>
          </a:xfrm>
        </p:spPr>
        <p:txBody>
          <a:bodyPr/>
          <a:lstStyle/>
          <a:p>
            <a:pPr marL="0" indent="0">
              <a:buNone/>
            </a:pPr>
            <a:endParaRPr lang="en-GB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Combine </a:t>
            </a:r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1p, 2p and 5p coins to make different totals:</a:t>
            </a:r>
          </a:p>
        </p:txBody>
      </p:sp>
      <p:pic>
        <p:nvPicPr>
          <p:cNvPr id="10" name="Picture 9" descr="Screen Shot 2020-04-01 at 07.50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0" t="23046" r="11574" b="17696"/>
          <a:stretch/>
        </p:blipFill>
        <p:spPr>
          <a:xfrm>
            <a:off x="8819443" y="2253257"/>
            <a:ext cx="3160891" cy="4484414"/>
          </a:xfrm>
          <a:prstGeom prst="rect">
            <a:avLst/>
          </a:prstGeom>
        </p:spPr>
      </p:pic>
      <p:pic>
        <p:nvPicPr>
          <p:cNvPr id="6" name="Picture 4" descr="See full size imag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18" y="2865468"/>
            <a:ext cx="4401960" cy="354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47" y="3692305"/>
            <a:ext cx="1063749" cy="106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32" y="3675566"/>
            <a:ext cx="942071" cy="9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5" y="4913770"/>
            <a:ext cx="914200" cy="91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3547487" y="4658971"/>
            <a:ext cx="177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1 pence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349180" y="4789921"/>
            <a:ext cx="177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2 pence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450936" y="5891964"/>
            <a:ext cx="177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5 pence</a:t>
            </a:r>
          </a:p>
        </p:txBody>
      </p:sp>
    </p:spTree>
    <p:extLst>
      <p:ext uri="{BB962C8B-B14F-4D97-AF65-F5344CB8AC3E}">
        <p14:creationId xmlns:p14="http://schemas.microsoft.com/office/powerpoint/2010/main" val="332202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721079" y="442210"/>
            <a:ext cx="10850033" cy="125112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 Precursive" panose="02000000000000000000" pitchFamily="2" charset="0"/>
              </a:rPr>
              <a:t> </a:t>
            </a: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838200" y="735013"/>
            <a:ext cx="10515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What do we know already?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sp>
        <p:nvSpPr>
          <p:cNvPr id="8197" name="Content Placeholder 15"/>
          <p:cNvSpPr>
            <a:spLocks noGrp="1"/>
          </p:cNvSpPr>
          <p:nvPr>
            <p:ph idx="1"/>
          </p:nvPr>
        </p:nvSpPr>
        <p:spPr>
          <a:xfrm>
            <a:off x="344311" y="1903235"/>
            <a:ext cx="8164689" cy="31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The number on the note or coin tells us how much it is </a:t>
            </a:r>
            <a:r>
              <a:rPr lang="en-GB" sz="24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worth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addition to work out the sum of money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0" name="Picture 9" descr="Screen Shot 2020-04-01 at 07.50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0" t="23046" r="11574" b="17696"/>
          <a:stretch/>
        </p:blipFill>
        <p:spPr>
          <a:xfrm>
            <a:off x="8819443" y="2253257"/>
            <a:ext cx="3160891" cy="4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611011" y="5303132"/>
            <a:ext cx="10524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dirty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Money Song for Children </a:t>
            </a:r>
            <a:r>
              <a:rPr lang="en-GB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UK</a:t>
            </a:r>
            <a:endParaRPr lang="en-GB" sz="2400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265190" y="5778584"/>
            <a:ext cx="526062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https://www.youtube.com/watch?v=dFzAU3u06Ps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2" b="12472"/>
          <a:stretch/>
        </p:blipFill>
        <p:spPr>
          <a:xfrm>
            <a:off x="2540000" y="1199445"/>
            <a:ext cx="6507649" cy="3784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9627045" y="402167"/>
            <a:ext cx="2256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latin typeface="Twinkl Precursive Regular"/>
                <a:cs typeface="Twinkl Precursive Regular"/>
              </a:rPr>
              <a:t>Hook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132614-DE74-403A-96E8-6AD4B1FCAB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74" t="10476" r="28061" b="10587"/>
          <a:stretch/>
        </p:blipFill>
        <p:spPr>
          <a:xfrm>
            <a:off x="9732195" y="4648851"/>
            <a:ext cx="1668661" cy="16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8" y="378892"/>
            <a:ext cx="3248550" cy="901252"/>
          </a:xfrm>
        </p:spPr>
        <p:txBody>
          <a:bodyPr/>
          <a:lstStyle/>
          <a:p>
            <a:r>
              <a:rPr lang="en-GB" b="1" u="sng" dirty="0">
                <a:latin typeface="Twinkl Precursive Regular"/>
                <a:cs typeface="Twinkl Precursive Regular"/>
              </a:rPr>
              <a:t>Teach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810718" y="5441831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8785281" y="335072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382000" y="760433"/>
            <a:ext cx="3640667" cy="2031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money  coin</a:t>
            </a: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n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ote    £1    £2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£5    £10</a:t>
            </a:r>
          </a:p>
          <a:p>
            <a:endParaRPr lang="en-GB" sz="10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1p   2p   5p  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0" y="5981922"/>
            <a:ext cx="9696036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multiplication 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7531" y="1240721"/>
            <a:ext cx="79410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Add the coins together to find out how much money is in each purse. </a:t>
            </a:r>
            <a:endParaRPr lang="en-US" sz="2400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1508128" y="4842189"/>
            <a:ext cx="1047639" cy="54929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72223" y="4897877"/>
            <a:ext cx="828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9p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pic>
        <p:nvPicPr>
          <p:cNvPr id="27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8" y="2200906"/>
            <a:ext cx="3075515" cy="24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5063790" y="4822880"/>
            <a:ext cx="1047639" cy="54929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140806" y="4878567"/>
            <a:ext cx="828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62p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pic>
        <p:nvPicPr>
          <p:cNvPr id="23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8" y="2759987"/>
            <a:ext cx="621230" cy="6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16" y="3646763"/>
            <a:ext cx="621230" cy="6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36" y="2927091"/>
            <a:ext cx="621230" cy="6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7" y="3523772"/>
            <a:ext cx="621230" cy="6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37" y="3583176"/>
            <a:ext cx="578288" cy="5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70" y="2200311"/>
            <a:ext cx="3075515" cy="24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87" y="2712899"/>
            <a:ext cx="515357" cy="51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67" y="2738860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5" y="2753564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31" y="3273748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15" y="3289047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92" y="3289047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17" y="3885727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99" y="3885727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86" y="3885727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64" y="3901027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40" y="3916325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73" y="3273747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06" y="2753565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7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7" y="378892"/>
            <a:ext cx="4019651" cy="901252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Practise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810718" y="5426532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8785281" y="335072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1097250" y="4375484"/>
            <a:ext cx="1047639" cy="54929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03679" y="4445282"/>
            <a:ext cx="828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2</a:t>
            </a:r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7p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pic>
        <p:nvPicPr>
          <p:cNvPr id="27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1" y="2202245"/>
            <a:ext cx="2507401" cy="20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4553387" y="5213834"/>
            <a:ext cx="1047639" cy="54929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646895" y="5268334"/>
            <a:ext cx="828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33p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8049293" y="5138441"/>
            <a:ext cx="947011" cy="616246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8121906" y="5227485"/>
            <a:ext cx="828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12p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pic>
        <p:nvPicPr>
          <p:cNvPr id="34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85" y="2197681"/>
            <a:ext cx="3522496" cy="283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26" y="3059754"/>
            <a:ext cx="2507401" cy="20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0" y="5981922"/>
            <a:ext cx="9696036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multiplication 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382000" y="760433"/>
            <a:ext cx="3640667" cy="2031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money  coin</a:t>
            </a: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n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ote    £1    £2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£5    £10</a:t>
            </a:r>
          </a:p>
          <a:p>
            <a:endParaRPr lang="en-GB" sz="10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1p   2p   5p  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7531" y="1240721"/>
            <a:ext cx="79410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Add the coins together to find out how much money is in each purse. </a:t>
            </a:r>
            <a:endParaRPr lang="en-US" sz="2400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pic>
        <p:nvPicPr>
          <p:cNvPr id="5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14" y="3336732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66" y="3213742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59" y="2662365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16" y="2661770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19" y="2678854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83" y="3246587"/>
            <a:ext cx="578288" cy="5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8" y="3506083"/>
            <a:ext cx="578288" cy="5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40" y="2814954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96" y="2829659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72" y="2844958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48" y="2860258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01" y="3380441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57" y="3411040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04" y="2859663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36" y="3379251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57" y="3396335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35" y="3396335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52" y="3962822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35" y="3962822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46" y="4332256"/>
            <a:ext cx="410588" cy="4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88" y="4040970"/>
            <a:ext cx="410588" cy="4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46" y="4346366"/>
            <a:ext cx="410588" cy="4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037" y="3565036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40" y="3532841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694" y="3547546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716" y="4144226"/>
            <a:ext cx="520338" cy="5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517" y="4162177"/>
            <a:ext cx="410588" cy="4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0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3888" y="294569"/>
            <a:ext cx="2042203" cy="918987"/>
          </a:xfrm>
        </p:spPr>
        <p:txBody>
          <a:bodyPr>
            <a:normAutofit/>
          </a:bodyPr>
          <a:lstStyle/>
          <a:p>
            <a:r>
              <a:rPr lang="en-GB" b="1" u="sng" smtClean="0">
                <a:latin typeface="Twinkl Precursive Regular"/>
                <a:cs typeface="Twinkl Precursive Regular"/>
              </a:rPr>
              <a:t>Do it</a:t>
            </a:r>
            <a:endParaRPr lang="en-GB" b="1" u="sng" dirty="0">
              <a:latin typeface="Twinkl Precursive Regular"/>
              <a:cs typeface="Twinkl Precursive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5D8CEC-35A6-4E7D-8A6A-807E49203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8" t="2129" r="14787" b="2402"/>
          <a:stretch/>
        </p:blipFill>
        <p:spPr>
          <a:xfrm>
            <a:off x="10764771" y="5018235"/>
            <a:ext cx="1270675" cy="1706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ADFD66-3967-44BD-93F3-C5D3D9C3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782194"/>
            <a:ext cx="705423" cy="955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6231" y="977338"/>
            <a:ext cx="10771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winkl Precursive Regular"/>
                <a:cs typeface="Twinkl Precursive Regular"/>
              </a:rPr>
              <a:t>How much money is in each purse?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8175" y="1709895"/>
            <a:ext cx="39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winkl Precursive Regular"/>
                <a:cs typeface="Twinkl Precursive Regular"/>
              </a:rPr>
              <a:t>1.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81519" y="1738474"/>
            <a:ext cx="464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2</a:t>
            </a:r>
            <a:r>
              <a:rPr lang="en-GB" sz="2400" dirty="0" smtClean="0">
                <a:latin typeface="Twinkl Precursive Regular"/>
                <a:cs typeface="Twinkl Precursive Regular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7589106" y="1728843"/>
            <a:ext cx="429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3. </a:t>
            </a:r>
            <a:endParaRPr lang="en-US" sz="2400" dirty="0">
              <a:latin typeface="Twinkl Precursive Regular"/>
              <a:cs typeface="Twinkl Precursive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77484" y="3979680"/>
            <a:ext cx="44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winkl Precursive Regular"/>
                <a:cs typeface="Twinkl Precursive Regular"/>
              </a:rPr>
              <a:t>4</a:t>
            </a:r>
            <a:r>
              <a:rPr lang="en-US" sz="2400" dirty="0" smtClean="0">
                <a:latin typeface="Twinkl Precursive Regular"/>
                <a:cs typeface="Twinkl Precursive Regular"/>
              </a:rPr>
              <a:t>. </a:t>
            </a:r>
            <a:endParaRPr lang="en-US" sz="2400" dirty="0">
              <a:latin typeface="Twinkl Precursive Regular"/>
              <a:cs typeface="Twinkl Precursive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88717" y="3968797"/>
            <a:ext cx="451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5.</a:t>
            </a:r>
            <a:endParaRPr lang="en-US" sz="2400" dirty="0">
              <a:latin typeface="Twinkl Precursive Regular"/>
              <a:cs typeface="Twinkl Precursive Regular"/>
            </a:endParaRPr>
          </a:p>
        </p:txBody>
      </p:sp>
      <p:pic>
        <p:nvPicPr>
          <p:cNvPr id="24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21" y="1718006"/>
            <a:ext cx="2453493" cy="19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4" y="1717411"/>
            <a:ext cx="2453493" cy="19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67" y="1717411"/>
            <a:ext cx="2453493" cy="19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76" y="3951732"/>
            <a:ext cx="2453493" cy="19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43" y="3951733"/>
            <a:ext cx="2453493" cy="19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81" y="2172374"/>
            <a:ext cx="887526" cy="88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28" y="2203128"/>
            <a:ext cx="581381" cy="58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59" y="2848800"/>
            <a:ext cx="606044" cy="60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52" y="2818201"/>
            <a:ext cx="578288" cy="5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68" y="2592287"/>
            <a:ext cx="773007" cy="77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29" y="2205759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07" y="2358159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16" y="2877747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35" y="2189269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831" y="2173374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951" y="2692962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603" y="2998357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37" y="2802306"/>
            <a:ext cx="670679" cy="67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21" y="4381733"/>
            <a:ext cx="773007" cy="77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18" y="5100809"/>
            <a:ext cx="773007" cy="77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91" y="4453000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47" y="4405910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10" y="4405315"/>
            <a:ext cx="501041" cy="5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56" y="4977818"/>
            <a:ext cx="773007" cy="77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75" y="4962519"/>
            <a:ext cx="773007" cy="77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524" y="4408753"/>
            <a:ext cx="578288" cy="5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0" y="5981922"/>
            <a:ext cx="9696036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multiplication 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9633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B0230A-5418-4919-BF60-D806347B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6" t="7483" r="23699" b="13878"/>
          <a:stretch/>
        </p:blipFill>
        <p:spPr>
          <a:xfrm>
            <a:off x="10428110" y="4586111"/>
            <a:ext cx="1483129" cy="136722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993A64B7-940B-47D0-B691-6C6E19DF9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222" y="294569"/>
            <a:ext cx="2935111" cy="918987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Twist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999" y="1603781"/>
            <a:ext cx="1058333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Coco thinks that she has 3p in her purse.  </a:t>
            </a:r>
            <a:endParaRPr lang="en-US" sz="2400" u="sng" dirty="0" smtClean="0">
              <a:latin typeface="Twinkl Precursive Regular"/>
              <a:cs typeface="Twinkl Precursive Regular"/>
            </a:endParaRPr>
          </a:p>
          <a:p>
            <a:r>
              <a:rPr lang="en-US" sz="2400" dirty="0" smtClean="0">
                <a:latin typeface="Twinkl Precursive Regular"/>
                <a:cs typeface="Twinkl Precursive Regular"/>
              </a:rPr>
              <a:t>                                                                </a:t>
            </a:r>
          </a:p>
          <a:p>
            <a:r>
              <a:rPr lang="en-US" sz="2400" dirty="0" smtClean="0">
                <a:latin typeface="Twinkl Precursive Regular"/>
                <a:cs typeface="Twinkl Precursive Regular"/>
              </a:rPr>
              <a:t> </a:t>
            </a:r>
            <a:endParaRPr lang="en-US" sz="2400" dirty="0">
              <a:latin typeface="Twinkl Precursive Regular"/>
              <a:cs typeface="Twinkl Precursive Regular"/>
            </a:endParaRPr>
          </a:p>
          <a:p>
            <a:r>
              <a:rPr lang="en-US" sz="2400" dirty="0">
                <a:latin typeface="Twinkl Precursive Regular"/>
                <a:cs typeface="Twinkl Precursive Regular"/>
              </a:rPr>
              <a:t> </a:t>
            </a:r>
            <a:endParaRPr lang="en-US" sz="2400" dirty="0" smtClean="0">
              <a:latin typeface="Twinkl Precursive Regular"/>
              <a:cs typeface="Twinkl Precursive Regular"/>
            </a:endParaRPr>
          </a:p>
          <a:p>
            <a:endParaRPr lang="en-US" sz="2400" dirty="0">
              <a:latin typeface="Twinkl Precursive Regular"/>
              <a:cs typeface="Twinkl Precursive Regular"/>
            </a:endParaRPr>
          </a:p>
          <a:p>
            <a:endParaRPr lang="en-GB" sz="24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latin typeface="Twinkl Precursive Regular"/>
                <a:cs typeface="Twinkl Precursive Regular"/>
              </a:rPr>
              <a:t>Explain </a:t>
            </a:r>
            <a:r>
              <a:rPr lang="en-GB" sz="2400" dirty="0">
                <a:latin typeface="Twinkl Precursive Regular"/>
                <a:cs typeface="Twinkl Precursive Regular"/>
              </a:rPr>
              <a:t>why </a:t>
            </a:r>
            <a:r>
              <a:rPr lang="en-GB" sz="2400" dirty="0" smtClean="0">
                <a:latin typeface="Twinkl Precursive Regular"/>
                <a:cs typeface="Twinkl Precursive Regular"/>
              </a:rPr>
              <a:t>she </a:t>
            </a:r>
            <a:r>
              <a:rPr lang="en-GB" sz="2400" dirty="0">
                <a:latin typeface="Twinkl Precursive Regular"/>
                <a:cs typeface="Twinkl Precursive Regular"/>
              </a:rPr>
              <a:t>is incorrect</a:t>
            </a:r>
            <a:r>
              <a:rPr lang="en-GB" sz="2400" dirty="0" smtClean="0">
                <a:latin typeface="Twinkl Precursive Regular"/>
                <a:cs typeface="Twinkl Precursive Regular"/>
              </a:rPr>
              <a:t>?</a:t>
            </a: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Coco is incorrect because </a:t>
            </a:r>
            <a:endParaRPr lang="en-GB" sz="2400" dirty="0">
              <a:solidFill>
                <a:srgbClr val="0000FF"/>
              </a:solidFill>
              <a:latin typeface="Twinkl Precursive Regular"/>
              <a:cs typeface="Twinkl Precursive Regular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4999" y="5249333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4512" y="4174066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4512" y="4696179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0" y="5981922"/>
            <a:ext cx="9696036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multiplication 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2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95" y="2054000"/>
            <a:ext cx="2453493" cy="19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047" y="2542810"/>
            <a:ext cx="578288" cy="5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902" y="3170089"/>
            <a:ext cx="578288" cy="5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www.ukcoinpics.co.uk/dec/02/2_92r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276" y="2499300"/>
            <a:ext cx="773007" cy="77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33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354</Words>
  <Application>Microsoft Macintosh PowerPoint</Application>
  <PresentationFormat>Custom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Number Fact check</vt:lpstr>
      <vt:lpstr>PowerPoint Presentation</vt:lpstr>
      <vt:lpstr>PowerPoint Presentation</vt:lpstr>
      <vt:lpstr>PowerPoint Presentation</vt:lpstr>
      <vt:lpstr>Teach it</vt:lpstr>
      <vt:lpstr>Practise it</vt:lpstr>
      <vt:lpstr>Do it</vt:lpstr>
      <vt:lpstr>Twist it</vt:lpstr>
      <vt:lpstr>Solve 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or Number Fact check</dc:title>
  <dc:creator>Gemma Matthews</dc:creator>
  <cp:lastModifiedBy>Pete Edwards</cp:lastModifiedBy>
  <cp:revision>97</cp:revision>
  <dcterms:created xsi:type="dcterms:W3CDTF">2020-02-11T14:15:13Z</dcterms:created>
  <dcterms:modified xsi:type="dcterms:W3CDTF">2020-04-13T15:27:10Z</dcterms:modified>
</cp:coreProperties>
</file>