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5" r:id="rId4"/>
    <p:sldId id="269" r:id="rId5"/>
    <p:sldId id="271" r:id="rId6"/>
    <p:sldId id="272" r:id="rId7"/>
    <p:sldId id="273" r:id="rId8"/>
    <p:sldId id="274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DC1"/>
    <a:srgbClr val="EDF1BF"/>
    <a:srgbClr val="FFE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-288" y="-1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2E71A0-D25B-4BD4-B0B9-F52478659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B73576-2107-404C-8A58-F3CD63FDA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E1DDDC-BA0B-4BBD-936B-E119C3552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18/03/20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3C72D8-4062-4E90-9D4B-88189D7B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ED7393-1FDA-429B-B164-0193AF6C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69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EFC57-F9AC-4473-961C-D64661141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D65AD90-FF59-4765-80D5-963C8AEA9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BDB4F0-DFA3-4CD9-A4A9-3D0B00C2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18/03/20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E0D32E-F29E-43C9-9E95-0CDEA81E9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CCEA71-6D3F-4CA3-A0D9-B3E78441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40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595BD26-3100-45FE-A5F5-FDEEE4224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0BF5769-6656-4F2E-B24E-C7BF2DDE1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5B9D0B-F9E9-436A-93B5-7C0D830E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18/03/20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402EE4-6A72-4857-8739-E33E2FC5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C082A0-402C-440F-B655-15A8A738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74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B4D6A2-3B10-42C2-9CFE-2EF660BA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97389C-FA72-4457-A623-BFDF18BCF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B80D0-7020-4866-85D5-45AE202D1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18/03/20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C9C0E1-8629-4268-8AE1-1A4C05FA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E1C62C-C25D-4299-B335-DF641513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92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514ACC-3A1C-4650-91A8-A5646C98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5308DBE-5631-4669-AD07-628FDDCBF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9D8845-DFE4-4305-BD2C-96F99EBA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18/03/20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F9222A-16C8-4BF0-8B57-6BAA8EF9E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A2DBC9-87C4-4FA2-B970-D1AF76501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90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B6ED66-5732-4C70-8416-3E2122B0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E2E354-372A-43CD-80DE-D6217178C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ABF0D9D-9B8C-406F-9F16-491147929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8EF24C6-7193-4EC6-8092-E3C5AD45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18/03/20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819B769-5CA3-4D5A-B1A5-F21E2DB6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18A0A37-9843-4467-98B1-838B68A8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9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6802CB-994E-4D71-A3EB-682794AA7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F3E786C-51BE-43FD-8140-3F3B5F5B1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65F9422-FB51-4557-8E24-A452E9C5C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72B770B-C817-4AB3-8125-FD5CF696F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CD5FAFF-D511-45C7-AB85-4B68CE5A8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8D177F2-B007-476D-BFDF-84D6EFC0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18/03/20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A00427C-FCC0-4DFC-8265-31F4B6621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12176C9-5A17-46F0-97B9-67636E505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78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09CCF6-044B-4E58-9750-6909D3AE5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5044FFF-E85B-49D1-A3C7-8FFA4FEB2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18/03/20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062F05D-CE66-4D20-88C1-3FA4471C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CAA5CB0-36F5-456A-8535-8EF6794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92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AAFC8B8-74D1-48D2-A58C-126DA4C8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18/03/20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A1C5C07-E5F7-43C1-B10F-6BC614A9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B4E6D53-87E2-4BF3-A15B-E20081BD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92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AF1A19-675B-47D5-9C1E-938FEC0E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266679-6A8F-4609-AB7B-F11F5708D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5B35AB8-7301-42A4-95B7-BDFCEBCA0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50DB40D-CB83-4482-B92C-EB5E2705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18/03/20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4C4A2F-AE70-4B2F-A61C-51FB62A4E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A2B409E-3B30-4AEE-B2DF-B480A668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18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B97615-660E-4039-9AD4-0D7ADCA12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8125F96-FB44-440B-94DA-0B3ADA2BE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1E8F6C5-F768-4863-8707-8879DBC40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AED3033-F9F4-4576-9791-DE12C10C2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18/03/20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15298DF-D2B1-401D-8C92-A05F635FE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6AE2989-E380-457F-99FC-C10E57C2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00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D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34AE539-614C-48ED-B580-33A148643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38489D3-C670-4A59-89ED-D10FEF25D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265709-69C7-4A92-9477-DB63F1DC7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3FCB4-09AB-4EAC-ADE6-23729BB313EE}" type="datetimeFigureOut">
              <a:rPr lang="en-GB" smtClean="0"/>
              <a:t>18/03/20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EC15BF-42D1-4D0B-9141-01E8E6BD5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77559F-9D99-4BA8-910A-2B0E19A76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0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VpqZSzoe5I" TargetMode="Externa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4255C0-3E9C-48CF-996E-1BE3A9593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9059" y="979775"/>
            <a:ext cx="9681882" cy="953375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Twinkl Precursive Regular"/>
                <a:cs typeface="Twinkl Precursive Regular"/>
              </a:rPr>
              <a:t>Number </a:t>
            </a:r>
            <a:r>
              <a:rPr lang="en-GB" sz="4800" dirty="0">
                <a:latin typeface="Twinkl Precursive Regular"/>
                <a:cs typeface="Twinkl Precursive Regular"/>
              </a:rPr>
              <a:t>Fact check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8600E9E-7AE5-499B-ACC7-4BB10D457151}"/>
              </a:ext>
            </a:extLst>
          </p:cNvPr>
          <p:cNvSpPr txBox="1"/>
          <p:nvPr/>
        </p:nvSpPr>
        <p:spPr>
          <a:xfrm>
            <a:off x="8480778" y="396896"/>
            <a:ext cx="320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 Precursive Regular"/>
                <a:cs typeface="Twinkl Precursive Regular"/>
              </a:rPr>
              <a:t>Unit</a:t>
            </a:r>
            <a:r>
              <a:rPr lang="en-GB" sz="2400" smtClean="0">
                <a:latin typeface="Twinkl Precursive Regular"/>
                <a:cs typeface="Twinkl Precursive Regular"/>
              </a:rPr>
              <a:t>: Time</a:t>
            </a:r>
            <a:endParaRPr lang="en-GB" sz="2400" dirty="0">
              <a:latin typeface="Twinkl Precursive Regular"/>
              <a:cs typeface="Twinkl Precursive Regular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3F4255C0-3E9C-48CF-996E-1BE3A95938C8}"/>
              </a:ext>
            </a:extLst>
          </p:cNvPr>
          <p:cNvSpPr txBox="1">
            <a:spLocks/>
          </p:cNvSpPr>
          <p:nvPr/>
        </p:nvSpPr>
        <p:spPr>
          <a:xfrm>
            <a:off x="3795059" y="2131091"/>
            <a:ext cx="5842000" cy="35814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latin typeface="Twinkl Precursive Regular"/>
                <a:cs typeface="Twinkl Precursive Regular"/>
              </a:rPr>
              <a:t>  </a:t>
            </a:r>
            <a:r>
              <a:rPr lang="en-GB" sz="4800" dirty="0" smtClean="0">
                <a:latin typeface="Twinkl Precursive Regular"/>
                <a:cs typeface="Twinkl Precursive Regular"/>
              </a:rPr>
              <a:t>57cm        75cm</a:t>
            </a:r>
            <a:endParaRPr lang="en-GB" sz="4800" dirty="0" smtClean="0">
              <a:latin typeface="Twinkl Precursive Regular"/>
              <a:cs typeface="Twinkl Precursive Regular"/>
            </a:endParaRPr>
          </a:p>
          <a:p>
            <a:endParaRPr lang="en-GB" sz="1000" dirty="0" smtClean="0">
              <a:latin typeface="Twinkl Precursive Regular"/>
              <a:cs typeface="Twinkl Precursive Regular"/>
            </a:endParaRPr>
          </a:p>
          <a:p>
            <a:r>
              <a:rPr lang="en-GB" sz="4800" dirty="0" smtClean="0">
                <a:latin typeface="Twinkl Precursive Regular"/>
                <a:cs typeface="Twinkl Precursive Regular"/>
              </a:rPr>
              <a:t>  </a:t>
            </a:r>
            <a:r>
              <a:rPr lang="en-GB" sz="4800" dirty="0" smtClean="0">
                <a:latin typeface="Twinkl Precursive Regular"/>
                <a:cs typeface="Twinkl Precursive Regular"/>
              </a:rPr>
              <a:t>32cm          </a:t>
            </a:r>
            <a:r>
              <a:rPr lang="en-GB" sz="4800" dirty="0" smtClean="0">
                <a:latin typeface="Twinkl Precursive Regular"/>
                <a:cs typeface="Twinkl Precursive Regular"/>
              </a:rPr>
              <a:t>2</a:t>
            </a:r>
            <a:r>
              <a:rPr lang="en-GB" sz="4800" dirty="0" smtClean="0">
                <a:latin typeface="Twinkl Precursive Regular"/>
                <a:cs typeface="Twinkl Precursive Regular"/>
              </a:rPr>
              <a:t>3cm</a:t>
            </a:r>
            <a:endParaRPr lang="en-GB" sz="4800" dirty="0" smtClean="0">
              <a:latin typeface="Twinkl Precursive Regular"/>
              <a:cs typeface="Twinkl Precursive Regular"/>
            </a:endParaRPr>
          </a:p>
          <a:p>
            <a:endParaRPr lang="en-GB" sz="1000" dirty="0" smtClean="0">
              <a:latin typeface="Twinkl Precursive Regular"/>
              <a:cs typeface="Twinkl Precursive Regular"/>
            </a:endParaRPr>
          </a:p>
          <a:p>
            <a:r>
              <a:rPr lang="en-GB" sz="4800" dirty="0" smtClean="0">
                <a:latin typeface="Twinkl Precursive Regular"/>
                <a:cs typeface="Twinkl Precursive Regular"/>
              </a:rPr>
              <a:t>  </a:t>
            </a:r>
            <a:r>
              <a:rPr lang="en-GB" sz="4800" dirty="0" smtClean="0">
                <a:latin typeface="Twinkl Precursive Regular"/>
                <a:cs typeface="Twinkl Precursive Regular"/>
              </a:rPr>
              <a:t>100cm</a:t>
            </a:r>
            <a:r>
              <a:rPr lang="en-GB" sz="4800" dirty="0" smtClean="0">
                <a:latin typeface="Twinkl Precursive Regular"/>
                <a:cs typeface="Twinkl Precursive Regular"/>
              </a:rPr>
              <a:t>       1m</a:t>
            </a:r>
            <a:endParaRPr lang="en-GB" sz="4800" dirty="0">
              <a:latin typeface="Twinkl Precursive Regular"/>
              <a:cs typeface="Twinkl Precursive Regular"/>
            </a:endParaRPr>
          </a:p>
          <a:p>
            <a:endParaRPr lang="en-GB" sz="1000" dirty="0" smtClean="0">
              <a:latin typeface="Twinkl Precursive Regular"/>
              <a:cs typeface="Twinkl Precursive Regular"/>
            </a:endParaRPr>
          </a:p>
          <a:p>
            <a:r>
              <a:rPr lang="en-GB" sz="4800" dirty="0" smtClean="0">
                <a:latin typeface="Twinkl Precursive Regular"/>
                <a:cs typeface="Twinkl Precursive Regular"/>
              </a:rPr>
              <a:t>  </a:t>
            </a:r>
            <a:r>
              <a:rPr lang="en-GB" sz="4800" dirty="0" smtClean="0">
                <a:latin typeface="Twinkl Precursive Regular"/>
                <a:cs typeface="Twinkl Precursive Regular"/>
              </a:rPr>
              <a:t>91cm       19cm         </a:t>
            </a:r>
            <a:endParaRPr lang="en-GB" sz="4800" dirty="0">
              <a:latin typeface="Twinkl Precursive Regular"/>
              <a:cs typeface="Twinkl Precursive Regular"/>
            </a:endParaRPr>
          </a:p>
          <a:p>
            <a:r>
              <a:rPr lang="en-GB" sz="4800" dirty="0" smtClean="0">
                <a:latin typeface="Twinkl Precursive Regular"/>
                <a:cs typeface="Twinkl Precursive Regular"/>
              </a:rPr>
              <a:t> </a:t>
            </a:r>
            <a:r>
              <a:rPr lang="en-GB" sz="4800" dirty="0" smtClean="0">
                <a:latin typeface="Twinkl Precursive Regular"/>
                <a:cs typeface="Twinkl Precursive Regular"/>
              </a:rPr>
              <a:t>33cm</a:t>
            </a:r>
            <a:r>
              <a:rPr lang="en-GB" sz="4800" dirty="0" smtClean="0">
                <a:latin typeface="Twinkl Precursive Regular"/>
                <a:cs typeface="Twinkl Precursive Regular"/>
              </a:rPr>
              <a:t>       33m</a:t>
            </a:r>
            <a:endParaRPr lang="en-GB" sz="4800" dirty="0" smtClean="0">
              <a:latin typeface="Twinkl Precursive Regular"/>
              <a:cs typeface="Twinkl Precursive Regula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22355" y="3795058"/>
            <a:ext cx="567765" cy="5677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96636" y="4470401"/>
            <a:ext cx="567765" cy="5677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81694" y="5127811"/>
            <a:ext cx="567765" cy="5677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21930" y="3095813"/>
            <a:ext cx="567765" cy="5677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36873" y="2393577"/>
            <a:ext cx="567765" cy="5677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3F4255C0-3E9C-48CF-996E-1BE3A95938C8}"/>
              </a:ext>
            </a:extLst>
          </p:cNvPr>
          <p:cNvSpPr txBox="1">
            <a:spLocks/>
          </p:cNvSpPr>
          <p:nvPr/>
        </p:nvSpPr>
        <p:spPr>
          <a:xfrm>
            <a:off x="1571812" y="5931647"/>
            <a:ext cx="9681882" cy="5615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latin typeface="Twinkl Precursive Regular"/>
                <a:cs typeface="Twinkl Precursive Regular"/>
              </a:rPr>
              <a:t>Complete these sentences using &lt;, &gt; or =</a:t>
            </a:r>
            <a:endParaRPr lang="en-GB" sz="2800" dirty="0"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399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60F02A-3083-4BAE-B3BF-22C820BEB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76" y="466726"/>
            <a:ext cx="11573602" cy="852914"/>
          </a:xfrm>
        </p:spPr>
        <p:txBody>
          <a:bodyPr>
            <a:normAutofit fontScale="90000"/>
          </a:bodyPr>
          <a:lstStyle/>
          <a:p>
            <a:r>
              <a:rPr lang="en-GB" sz="2800" b="1" u="sng" dirty="0" smtClean="0">
                <a:latin typeface="Twinkl Precursive Regular"/>
                <a:cs typeface="Twinkl Precursive Regular"/>
              </a:rPr>
              <a:t>KLP: </a:t>
            </a:r>
            <a:r>
              <a:rPr lang="en-GB" sz="2800" b="1" u="sng" dirty="0">
                <a:latin typeface="Twinkl Precursive Regular"/>
                <a:cs typeface="Twinkl Precursive Regular"/>
              </a:rPr>
              <a:t>Draw the hands on a clock to show 5 minute intervals </a:t>
            </a:r>
            <a:r>
              <a:rPr lang="en-GB" sz="2800" b="1" u="sng" dirty="0" smtClean="0">
                <a:latin typeface="Twinkl Precursive Regular"/>
                <a:cs typeface="Twinkl Precursive Regular"/>
              </a:rPr>
              <a:t>to</a:t>
            </a:r>
            <a:r>
              <a:rPr lang="en-GB" sz="2800" b="1" u="sng" dirty="0" smtClean="0">
                <a:latin typeface="Twinkl Precursive Regular"/>
                <a:cs typeface="Twinkl Precursive Regular"/>
              </a:rPr>
              <a:t> </a:t>
            </a:r>
            <a:r>
              <a:rPr lang="en-GB" sz="2800" b="1" u="sng" dirty="0">
                <a:latin typeface="Twinkl Precursive Regular"/>
                <a:cs typeface="Twinkl Precursive Regular"/>
              </a:rPr>
              <a:t>the hour on an analogue clock</a:t>
            </a:r>
            <a:endParaRPr lang="en-GB" sz="2800" dirty="0">
              <a:latin typeface="Twinkl Cursive Loope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132614-DE74-403A-96E8-6AD4B1FCAB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74" t="10476" r="28061" b="10587"/>
          <a:stretch/>
        </p:blipFill>
        <p:spPr>
          <a:xfrm>
            <a:off x="9603219" y="4159204"/>
            <a:ext cx="2421757" cy="2418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98942" y="1343915"/>
            <a:ext cx="2256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 smtClean="0">
                <a:latin typeface="Twinkl Precursive Regular"/>
                <a:cs typeface="Twinkl Precursive Regular"/>
              </a:rPr>
              <a:t>Hook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11146" y="5735961"/>
            <a:ext cx="6487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zVpqZSzoe5I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7596" y="5285860"/>
            <a:ext cx="8106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inkl Precursive Regular"/>
                <a:cs typeface="Twinkl Precursive Regular"/>
              </a:rPr>
              <a:t>How to Tell Time! 60 Minutes is an Hour! (count by 5's)</a:t>
            </a:r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07" y="1553425"/>
            <a:ext cx="5891966" cy="329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5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72" y="745781"/>
            <a:ext cx="3248550" cy="901252"/>
          </a:xfrm>
        </p:spPr>
        <p:txBody>
          <a:bodyPr/>
          <a:lstStyle/>
          <a:p>
            <a:r>
              <a:rPr lang="en-GB" b="1" u="sng" dirty="0">
                <a:latin typeface="Twinkl Precursive Regular"/>
                <a:cs typeface="Twinkl Precursive Regular"/>
              </a:rPr>
              <a:t>Teach 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5D83415-9EE3-4B83-B62A-EE18D5B41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0925DFB-D128-483A-8176-B826C45BF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74" t="10476" r="28061" b="10587"/>
          <a:stretch/>
        </p:blipFill>
        <p:spPr>
          <a:xfrm>
            <a:off x="10759758" y="5454981"/>
            <a:ext cx="1213630" cy="12119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732A8E8-6961-4BC4-9A0E-DE024FB270C5}"/>
              </a:ext>
            </a:extLst>
          </p:cNvPr>
          <p:cNvSpPr txBox="1"/>
          <p:nvPr/>
        </p:nvSpPr>
        <p:spPr>
          <a:xfrm>
            <a:off x="8855836" y="970071"/>
            <a:ext cx="281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Vocabulary: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E9BBF40-9B8C-4524-A08B-B99680A775ED}"/>
              </a:ext>
            </a:extLst>
          </p:cNvPr>
          <p:cNvSpPr txBox="1"/>
          <p:nvPr/>
        </p:nvSpPr>
        <p:spPr>
          <a:xfrm>
            <a:off x="8384038" y="1397467"/>
            <a:ext cx="3640667" cy="267765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t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ime   clock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h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our hand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m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inute hand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q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uarter past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q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uarter to 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60 minutes   hour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p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ast       to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8428" y="1685159"/>
            <a:ext cx="37852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winkl Precursive Regular"/>
                <a:cs typeface="Twinkl Precursive Regular"/>
              </a:rPr>
              <a:t>After the </a:t>
            </a:r>
            <a:r>
              <a:rPr lang="en-US" sz="2400" b="1" dirty="0" smtClean="0">
                <a:solidFill>
                  <a:srgbClr val="0000FF"/>
                </a:solidFill>
                <a:latin typeface="Twinkl Precursive Regular"/>
                <a:cs typeface="Twinkl Precursive Regular"/>
              </a:rPr>
              <a:t>minute</a:t>
            </a:r>
            <a:r>
              <a:rPr lang="en-US" sz="2400" dirty="0" smtClean="0">
                <a:solidFill>
                  <a:srgbClr val="0000FF"/>
                </a:solidFill>
                <a:latin typeface="Twinkl Precursive Regular"/>
                <a:cs typeface="Twinkl Precursive Regular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winkl Precursive Regular"/>
                <a:cs typeface="Twinkl Precursive Regular"/>
              </a:rPr>
              <a:t>hand</a:t>
            </a:r>
            <a:r>
              <a:rPr lang="en-US" sz="2400" dirty="0">
                <a:solidFill>
                  <a:srgbClr val="264BB6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2400" dirty="0">
                <a:latin typeface="Twinkl Precursive Regular"/>
                <a:cs typeface="Twinkl Precursive Regular"/>
              </a:rPr>
              <a:t>passes </a:t>
            </a:r>
            <a:r>
              <a:rPr lang="en-GB" sz="2400" b="1" dirty="0">
                <a:latin typeface="Twinkl Precursive Regular"/>
                <a:cs typeface="Twinkl Precursive Regular"/>
              </a:rPr>
              <a:t>half past</a:t>
            </a:r>
            <a:r>
              <a:rPr lang="en-GB" sz="2400" dirty="0">
                <a:latin typeface="Twinkl Precursive Regular"/>
                <a:cs typeface="Twinkl Precursive Regular"/>
              </a:rPr>
              <a:t>, the time stops being ‘</a:t>
            </a:r>
            <a:r>
              <a:rPr lang="en-GB" sz="2400" dirty="0">
                <a:solidFill>
                  <a:srgbClr val="FF0000"/>
                </a:solidFill>
                <a:latin typeface="Twinkl Precursive Regular"/>
                <a:cs typeface="Twinkl Precursive Regular"/>
              </a:rPr>
              <a:t>minutes past</a:t>
            </a:r>
            <a:r>
              <a:rPr lang="en-GB" sz="2400" dirty="0">
                <a:latin typeface="Twinkl Precursive Regular"/>
                <a:cs typeface="Twinkl Precursive Regular"/>
              </a:rPr>
              <a:t>’ and becomes ‘</a:t>
            </a:r>
            <a:r>
              <a:rPr lang="en-GB" sz="2400" dirty="0">
                <a:solidFill>
                  <a:srgbClr val="008000"/>
                </a:solidFill>
                <a:latin typeface="Twinkl Precursive Regular"/>
                <a:cs typeface="Twinkl Precursive Regular"/>
              </a:rPr>
              <a:t>minutes to</a:t>
            </a:r>
            <a:r>
              <a:rPr lang="en-GB" sz="2400" dirty="0">
                <a:latin typeface="Twinkl Precursive Regular"/>
                <a:cs typeface="Twinkl Precursive Regular"/>
              </a:rPr>
              <a:t>’.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015481" y="5997222"/>
            <a:ext cx="9243297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After the minute hand passes half past, the time stops being ‘minutes past’ and becomes ‘minutes to’. 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70" y="1022372"/>
            <a:ext cx="3647835" cy="3647835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5029596" y="1405610"/>
            <a:ext cx="1424993" cy="2883339"/>
          </a:xfrm>
          <a:custGeom>
            <a:avLst/>
            <a:gdLst>
              <a:gd name="connsiteX0" fmla="*/ 1351530 w 1351530"/>
              <a:gd name="connsiteY0" fmla="*/ 0 h 2869729"/>
              <a:gd name="connsiteX1" fmla="*/ 1351530 w 1351530"/>
              <a:gd name="connsiteY1" fmla="*/ 2869729 h 2869729"/>
              <a:gd name="connsiteX2" fmla="*/ 1285631 w 1351530"/>
              <a:gd name="connsiteY2" fmla="*/ 2866385 h 2869729"/>
              <a:gd name="connsiteX3" fmla="*/ 0 w 1351530"/>
              <a:gd name="connsiteY3" fmla="*/ 1434864 h 2869729"/>
              <a:gd name="connsiteX4" fmla="*/ 1285631 w 1351530"/>
              <a:gd name="connsiteY4" fmla="*/ 3343 h 286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530" h="2869729">
                <a:moveTo>
                  <a:pt x="1351530" y="0"/>
                </a:moveTo>
                <a:lnTo>
                  <a:pt x="1351530" y="2869729"/>
                </a:lnTo>
                <a:lnTo>
                  <a:pt x="1285631" y="2866385"/>
                </a:lnTo>
                <a:cubicBezTo>
                  <a:pt x="563511" y="2792696"/>
                  <a:pt x="0" y="2179905"/>
                  <a:pt x="0" y="1434864"/>
                </a:cubicBezTo>
                <a:cubicBezTo>
                  <a:pt x="0" y="689824"/>
                  <a:pt x="563511" y="77032"/>
                  <a:pt x="1285631" y="3343"/>
                </a:cubicBezTo>
                <a:close/>
              </a:path>
            </a:pathLst>
          </a:custGeom>
          <a:solidFill>
            <a:schemeClr val="accent5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 rot="10800000">
            <a:off x="6432084" y="1420551"/>
            <a:ext cx="1410946" cy="2883339"/>
          </a:xfrm>
          <a:custGeom>
            <a:avLst/>
            <a:gdLst>
              <a:gd name="connsiteX0" fmla="*/ 1351530 w 1351530"/>
              <a:gd name="connsiteY0" fmla="*/ 0 h 2869729"/>
              <a:gd name="connsiteX1" fmla="*/ 1351530 w 1351530"/>
              <a:gd name="connsiteY1" fmla="*/ 2869729 h 2869729"/>
              <a:gd name="connsiteX2" fmla="*/ 1285631 w 1351530"/>
              <a:gd name="connsiteY2" fmla="*/ 2866385 h 2869729"/>
              <a:gd name="connsiteX3" fmla="*/ 0 w 1351530"/>
              <a:gd name="connsiteY3" fmla="*/ 1434864 h 2869729"/>
              <a:gd name="connsiteX4" fmla="*/ 1285631 w 1351530"/>
              <a:gd name="connsiteY4" fmla="*/ 3343 h 286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530" h="2869729">
                <a:moveTo>
                  <a:pt x="1351530" y="0"/>
                </a:moveTo>
                <a:lnTo>
                  <a:pt x="1351530" y="2869729"/>
                </a:lnTo>
                <a:lnTo>
                  <a:pt x="1285631" y="2866385"/>
                </a:lnTo>
                <a:cubicBezTo>
                  <a:pt x="563511" y="2792696"/>
                  <a:pt x="0" y="2179905"/>
                  <a:pt x="0" y="1434864"/>
                </a:cubicBezTo>
                <a:cubicBezTo>
                  <a:pt x="0" y="689824"/>
                  <a:pt x="563511" y="77032"/>
                  <a:pt x="1285631" y="3343"/>
                </a:cubicBezTo>
                <a:close/>
              </a:path>
            </a:pathLst>
          </a:custGeom>
          <a:solidFill>
            <a:schemeClr val="accent6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47650" y="4784431"/>
            <a:ext cx="110628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Twinkl Precursive Regular"/>
                <a:cs typeface="Twinkl Precursive Regular"/>
              </a:rPr>
              <a:t>This is slightly trickier because the minutes on the outside of the clock are still counting past the hour</a:t>
            </a:r>
            <a:r>
              <a:rPr lang="en-GB" sz="2800" dirty="0">
                <a:latin typeface="Twinkl Precursive Regular"/>
                <a:cs typeface="Twinkl Precursive Regular"/>
              </a:rPr>
              <a:t>.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DA3EDE9A-93B7-4CE5-B184-343E3FEFDCB7}"/>
              </a:ext>
            </a:extLst>
          </p:cNvPr>
          <p:cNvSpPr txBox="1">
            <a:spLocks/>
          </p:cNvSpPr>
          <p:nvPr/>
        </p:nvSpPr>
        <p:spPr>
          <a:xfrm>
            <a:off x="304686" y="355433"/>
            <a:ext cx="11643919" cy="528345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Learning Point</a:t>
            </a:r>
            <a:r>
              <a:rPr lang="en-GB" sz="1600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: </a:t>
            </a:r>
            <a:r>
              <a:rPr lang="en-GB" sz="16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Draw the hands on a clock to show 5 minute intervals </a:t>
            </a:r>
            <a:r>
              <a:rPr lang="en-GB" sz="16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to</a:t>
            </a:r>
            <a:r>
              <a:rPr lang="en-GB" sz="16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16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the hour on an analogue clock</a:t>
            </a:r>
          </a:p>
        </p:txBody>
      </p:sp>
    </p:spTree>
    <p:extLst>
      <p:ext uri="{BB962C8B-B14F-4D97-AF65-F5344CB8AC3E}">
        <p14:creationId xmlns:p14="http://schemas.microsoft.com/office/powerpoint/2010/main" val="32243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72" y="745781"/>
            <a:ext cx="3248550" cy="901252"/>
          </a:xfrm>
        </p:spPr>
        <p:txBody>
          <a:bodyPr/>
          <a:lstStyle/>
          <a:p>
            <a:r>
              <a:rPr lang="en-GB" b="1" u="sng" dirty="0">
                <a:latin typeface="Twinkl Precursive Regular"/>
                <a:cs typeface="Twinkl Precursive Regular"/>
              </a:rPr>
              <a:t>Teach 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5D83415-9EE3-4B83-B62A-EE18D5B41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0925DFB-D128-483A-8176-B826C45BF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74" t="10476" r="28061" b="10587"/>
          <a:stretch/>
        </p:blipFill>
        <p:spPr>
          <a:xfrm>
            <a:off x="10777845" y="5365334"/>
            <a:ext cx="1213630" cy="12119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732A8E8-6961-4BC4-9A0E-DE024FB270C5}"/>
              </a:ext>
            </a:extLst>
          </p:cNvPr>
          <p:cNvSpPr txBox="1"/>
          <p:nvPr/>
        </p:nvSpPr>
        <p:spPr>
          <a:xfrm>
            <a:off x="8855836" y="970071"/>
            <a:ext cx="281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Vocabulary: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9321" y="1596453"/>
            <a:ext cx="7792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264BB6"/>
                </a:solidFill>
                <a:latin typeface="Twinkl Precursive Regular"/>
                <a:cs typeface="Twinkl Precursive Regular"/>
              </a:rPr>
              <a:t>Let’s draw </a:t>
            </a:r>
            <a:r>
              <a:rPr lang="en-US" sz="2800" dirty="0">
                <a:solidFill>
                  <a:srgbClr val="264BB6"/>
                </a:solidFill>
                <a:latin typeface="Twinkl Precursive Regular"/>
                <a:cs typeface="Twinkl Precursive Regular"/>
              </a:rPr>
              <a:t>t</a:t>
            </a:r>
            <a:r>
              <a:rPr lang="en-US" sz="2800" dirty="0" smtClean="0">
                <a:solidFill>
                  <a:srgbClr val="264BB6"/>
                </a:solidFill>
                <a:latin typeface="Twinkl Precursive Regular"/>
                <a:cs typeface="Twinkl Precursive Regular"/>
              </a:rPr>
              <a:t>en</a:t>
            </a:r>
            <a:r>
              <a:rPr lang="en-US" sz="2800" dirty="0" smtClean="0">
                <a:solidFill>
                  <a:srgbClr val="264BB6"/>
                </a:solidFill>
                <a:latin typeface="Twinkl Precursive Regular"/>
                <a:cs typeface="Twinkl Precursive Regular"/>
              </a:rPr>
              <a:t> </a:t>
            </a:r>
            <a:r>
              <a:rPr lang="en-US" sz="2800" dirty="0" smtClean="0">
                <a:solidFill>
                  <a:srgbClr val="008000"/>
                </a:solidFill>
                <a:latin typeface="Twinkl Precursive Regular"/>
                <a:cs typeface="Twinkl Precursive Regular"/>
              </a:rPr>
              <a:t>to</a:t>
            </a:r>
            <a:r>
              <a:rPr lang="en-US" sz="2800" dirty="0" smtClean="0">
                <a:solidFill>
                  <a:srgbClr val="264BB6"/>
                </a:solidFill>
                <a:latin typeface="Twinkl Precursive Regular"/>
                <a:cs typeface="Twinkl Precursive Regular"/>
              </a:rPr>
              <a:t> </a:t>
            </a:r>
            <a:r>
              <a:rPr lang="en-US" sz="2800" dirty="0">
                <a:solidFill>
                  <a:srgbClr val="264BB6"/>
                </a:solidFill>
                <a:latin typeface="Twinkl Precursive Regular"/>
                <a:cs typeface="Twinkl Precursive Regular"/>
              </a:rPr>
              <a:t>5</a:t>
            </a:r>
            <a:r>
              <a:rPr lang="en-US" sz="2800" dirty="0" smtClean="0">
                <a:solidFill>
                  <a:srgbClr val="264BB6"/>
                </a:solidFill>
                <a:latin typeface="Twinkl Precursive Regular"/>
                <a:cs typeface="Twinkl Precursive Regular"/>
              </a:rPr>
              <a:t> on the clock!</a:t>
            </a:r>
            <a:endParaRPr lang="en-US" sz="2800" dirty="0">
              <a:solidFill>
                <a:srgbClr val="264BB6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14" name="Picture 13" descr="blank clock fa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3" y="2671762"/>
            <a:ext cx="3143120" cy="30645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C56924B-E843-4D06-BE85-77D46020092A}"/>
              </a:ext>
            </a:extLst>
          </p:cNvPr>
          <p:cNvSpPr/>
          <p:nvPr/>
        </p:nvSpPr>
        <p:spPr>
          <a:xfrm>
            <a:off x="3994920" y="4232635"/>
            <a:ext cx="5074375" cy="1624305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020027" y="4273176"/>
            <a:ext cx="49147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winkl Precursive Regular"/>
                <a:cs typeface="Twinkl Precursive Regular"/>
              </a:rPr>
              <a:t>The </a:t>
            </a:r>
            <a:r>
              <a:rPr lang="en-US" sz="2400" b="1" dirty="0">
                <a:solidFill>
                  <a:srgbClr val="0000FF"/>
                </a:solidFill>
                <a:latin typeface="Twinkl Precursive Regular"/>
                <a:cs typeface="Twinkl Precursive Regular"/>
              </a:rPr>
              <a:t>minute</a:t>
            </a:r>
            <a:r>
              <a:rPr lang="en-US" sz="2400" dirty="0">
                <a:solidFill>
                  <a:srgbClr val="0000FF"/>
                </a:solidFill>
                <a:latin typeface="Twinkl Precursive Regular"/>
                <a:cs typeface="Twinkl Precursive Regular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winkl Precursive Regular"/>
                <a:cs typeface="Twinkl Precursive Regular"/>
              </a:rPr>
              <a:t>hand</a:t>
            </a:r>
            <a:r>
              <a:rPr lang="en-US" sz="2400" dirty="0">
                <a:solidFill>
                  <a:srgbClr val="264BB6"/>
                </a:solidFill>
                <a:latin typeface="Twinkl Precursive Regular"/>
                <a:cs typeface="Twinkl Precursive Regular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inkl Precursive Regular"/>
                <a:cs typeface="Twinkl Precursive Regular"/>
              </a:rPr>
              <a:t>points to </a:t>
            </a:r>
            <a:r>
              <a:rPr lang="en-US" sz="2400" dirty="0" smtClean="0">
                <a:solidFill>
                  <a:srgbClr val="000000"/>
                </a:solidFill>
                <a:latin typeface="Twinkl Precursive Regular"/>
                <a:cs typeface="Twinkl Precursive Regular"/>
              </a:rPr>
              <a:t>10 </a:t>
            </a:r>
            <a:r>
              <a:rPr lang="en-US" sz="2400" dirty="0">
                <a:solidFill>
                  <a:srgbClr val="000000"/>
                </a:solidFill>
                <a:latin typeface="Twinkl Precursive Regular"/>
                <a:cs typeface="Twinkl Precursive Regular"/>
              </a:rPr>
              <a:t>and the </a:t>
            </a:r>
            <a:r>
              <a:rPr lang="en-US" sz="2400" b="1" dirty="0">
                <a:solidFill>
                  <a:srgbClr val="FF0000"/>
                </a:solidFill>
                <a:latin typeface="Twinkl Precursive Regular"/>
                <a:cs typeface="Twinkl Precursive Regular"/>
              </a:rPr>
              <a:t>hour hand</a:t>
            </a:r>
            <a:r>
              <a:rPr lang="en-US" sz="2400" dirty="0">
                <a:solidFill>
                  <a:srgbClr val="000000"/>
                </a:solidFill>
                <a:latin typeface="Twinkl Precursive Regular"/>
                <a:cs typeface="Twinkl Precursive Regular"/>
              </a:rPr>
              <a:t> points </a:t>
            </a:r>
            <a:r>
              <a:rPr lang="en-US" sz="2400" dirty="0" smtClean="0">
                <a:solidFill>
                  <a:srgbClr val="000000"/>
                </a:solidFill>
                <a:latin typeface="Twinkl Precursive Regular"/>
                <a:cs typeface="Twinkl Precursive Regular"/>
              </a:rPr>
              <a:t>to just before </a:t>
            </a:r>
            <a:r>
              <a:rPr lang="en-US" sz="2400" dirty="0" smtClean="0">
                <a:solidFill>
                  <a:srgbClr val="000000"/>
                </a:solidFill>
                <a:latin typeface="Twinkl Precursive Regular"/>
                <a:cs typeface="Twinkl Precursive Regular"/>
              </a:rPr>
              <a:t>the 5.</a:t>
            </a:r>
            <a:endParaRPr lang="en-GB" sz="2400" dirty="0">
              <a:solidFill>
                <a:srgbClr val="00000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DA3EDE9A-93B7-4CE5-B184-343E3FEFDCB7}"/>
              </a:ext>
            </a:extLst>
          </p:cNvPr>
          <p:cNvSpPr txBox="1">
            <a:spLocks/>
          </p:cNvSpPr>
          <p:nvPr/>
        </p:nvSpPr>
        <p:spPr>
          <a:xfrm>
            <a:off x="304686" y="355433"/>
            <a:ext cx="11643919" cy="528345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Learning Point</a:t>
            </a:r>
            <a:r>
              <a:rPr lang="en-GB" sz="1600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: </a:t>
            </a:r>
            <a:r>
              <a:rPr lang="en-GB" sz="16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Draw the hands on a clock to show 5 minute intervals </a:t>
            </a:r>
            <a:r>
              <a:rPr lang="en-GB" sz="16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to</a:t>
            </a:r>
            <a:r>
              <a:rPr lang="en-GB" sz="16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16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the hour on an analogue clock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E9BBF40-9B8C-4524-A08B-B99680A775ED}"/>
              </a:ext>
            </a:extLst>
          </p:cNvPr>
          <p:cNvSpPr txBox="1"/>
          <p:nvPr/>
        </p:nvSpPr>
        <p:spPr>
          <a:xfrm>
            <a:off x="8384038" y="1397467"/>
            <a:ext cx="3640667" cy="267765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t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ime   clock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h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our hand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m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inute hand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q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uarter past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q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uarter to 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60 minutes   hour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p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ast 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   to</a:t>
            </a:r>
            <a:endParaRPr lang="en-GB" sz="24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149951" y="5997222"/>
            <a:ext cx="9243297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 After the minute hand passes half past, the time stops being ‘minutes past’ and becomes ‘minutes to’. 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09028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2360" y="146178"/>
            <a:ext cx="2979689" cy="695972"/>
          </a:xfrm>
        </p:spPr>
        <p:txBody>
          <a:bodyPr>
            <a:normAutofit/>
          </a:bodyPr>
          <a:lstStyle/>
          <a:p>
            <a:r>
              <a:rPr lang="en-GB" sz="3200" b="1" u="sng" dirty="0">
                <a:latin typeface="Twinkl Precursive Regular"/>
                <a:cs typeface="Twinkl Precursive Regular"/>
              </a:rPr>
              <a:t>Practise 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DF2DB1-7740-494C-9FD6-68DA57331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DAAC0BA-4221-404B-812E-EF3C371CCB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74" t="10476" r="28061" b="10587"/>
          <a:stretch/>
        </p:blipFill>
        <p:spPr>
          <a:xfrm>
            <a:off x="10697304" y="5365194"/>
            <a:ext cx="1347643" cy="134575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83125" y="1568842"/>
            <a:ext cx="3506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264BB6"/>
                </a:solidFill>
                <a:latin typeface="Twinkl Precursive Regular"/>
                <a:cs typeface="Twinkl Precursive Regular"/>
              </a:rPr>
              <a:t>Let’s draw:</a:t>
            </a:r>
            <a:endParaRPr lang="en-US" sz="2800" dirty="0">
              <a:solidFill>
                <a:srgbClr val="264BB6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19" name="Picture 18" descr="blank clock fa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02" y="2381841"/>
            <a:ext cx="2024116" cy="1973513"/>
          </a:xfrm>
          <a:prstGeom prst="rect">
            <a:avLst/>
          </a:prstGeom>
        </p:spPr>
      </p:pic>
      <p:pic>
        <p:nvPicPr>
          <p:cNvPr id="20" name="Picture 19" descr="blank clock fa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112" y="2381841"/>
            <a:ext cx="2024116" cy="1973513"/>
          </a:xfrm>
          <a:prstGeom prst="rect">
            <a:avLst/>
          </a:prstGeom>
        </p:spPr>
      </p:pic>
      <p:pic>
        <p:nvPicPr>
          <p:cNvPr id="21" name="Picture 20" descr="blank clock fa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932" y="2381841"/>
            <a:ext cx="2024116" cy="1973513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495864" y="4618952"/>
            <a:ext cx="2065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Twinkl Precursive Regular"/>
                <a:cs typeface="Twinkl Precursive Regular"/>
              </a:rPr>
              <a:t>Five to</a:t>
            </a:r>
            <a:r>
              <a:rPr lang="en-GB" sz="2000" dirty="0" smtClean="0">
                <a:latin typeface="Twinkl Precursive Regular"/>
                <a:cs typeface="Twinkl Precursive Regular"/>
              </a:rPr>
              <a:t> </a:t>
            </a:r>
            <a:r>
              <a:rPr lang="en-GB" sz="2000" dirty="0" smtClean="0">
                <a:latin typeface="Twinkl Precursive Regular"/>
                <a:cs typeface="Twinkl Precursive Regular"/>
              </a:rPr>
              <a:t>11</a:t>
            </a:r>
            <a:endParaRPr lang="en-GB" sz="2000" dirty="0">
              <a:latin typeface="Twinkl Precursive Regular"/>
              <a:cs typeface="Twinkl Precursive Regular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56881" y="4687981"/>
            <a:ext cx="2065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Twinkl Precursive Regular"/>
                <a:cs typeface="Twinkl Precursive Regular"/>
              </a:rPr>
              <a:t>Twenty to</a:t>
            </a:r>
            <a:r>
              <a:rPr lang="en-GB" sz="2000" dirty="0" smtClean="0">
                <a:latin typeface="Twinkl Precursive Regular"/>
                <a:cs typeface="Twinkl Precursive Regular"/>
              </a:rPr>
              <a:t> </a:t>
            </a:r>
            <a:r>
              <a:rPr lang="en-GB" sz="2000" dirty="0" smtClean="0">
                <a:latin typeface="Twinkl Precursive Regular"/>
                <a:cs typeface="Twinkl Precursive Regular"/>
              </a:rPr>
              <a:t>6</a:t>
            </a:r>
            <a:endParaRPr lang="en-GB" sz="2000" dirty="0">
              <a:latin typeface="Twinkl Precursive Regular"/>
              <a:cs typeface="Twinkl Precursive Regular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846066" y="4688518"/>
            <a:ext cx="2065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Twinkl Precursive Regular"/>
                <a:cs typeface="Twinkl Precursive Regular"/>
              </a:rPr>
              <a:t>Twenty five </a:t>
            </a:r>
            <a:r>
              <a:rPr lang="en-GB" sz="2000" dirty="0">
                <a:latin typeface="Twinkl Precursive Regular"/>
                <a:cs typeface="Twinkl Precursive Regular"/>
              </a:rPr>
              <a:t> </a:t>
            </a:r>
            <a:r>
              <a:rPr lang="en-GB" sz="2000" dirty="0" smtClean="0">
                <a:latin typeface="Twinkl Precursive Regular"/>
                <a:cs typeface="Twinkl Precursive Regular"/>
              </a:rPr>
              <a:t>to 4</a:t>
            </a:r>
            <a:endParaRPr lang="en-GB" sz="2000" dirty="0">
              <a:latin typeface="Twinkl Precursive Regular"/>
              <a:cs typeface="Twinkl Precursive Regular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DA3EDE9A-93B7-4CE5-B184-343E3FEFDCB7}"/>
              </a:ext>
            </a:extLst>
          </p:cNvPr>
          <p:cNvSpPr txBox="1">
            <a:spLocks/>
          </p:cNvSpPr>
          <p:nvPr/>
        </p:nvSpPr>
        <p:spPr>
          <a:xfrm>
            <a:off x="304686" y="833551"/>
            <a:ext cx="11643919" cy="528345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Learning Point</a:t>
            </a:r>
            <a:r>
              <a:rPr lang="en-GB" sz="1600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: </a:t>
            </a:r>
            <a:r>
              <a:rPr lang="en-GB" sz="16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Draw the hands on a clock to show 5 minute intervals </a:t>
            </a:r>
            <a:r>
              <a:rPr lang="en-GB" sz="16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to</a:t>
            </a:r>
            <a:r>
              <a:rPr lang="en-GB" sz="16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16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the hour on an analogue clock</a:t>
            </a:r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149951" y="5997222"/>
            <a:ext cx="9243297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 After the minute hand passes half past, the time stops being ‘minutes past’ and becomes ‘minutes to’. 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8731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23" y="142706"/>
            <a:ext cx="1410501" cy="740861"/>
          </a:xfrm>
        </p:spPr>
        <p:txBody>
          <a:bodyPr>
            <a:normAutofit fontScale="90000"/>
          </a:bodyPr>
          <a:lstStyle/>
          <a:p>
            <a:r>
              <a:rPr lang="en-GB" sz="3600" b="1" u="sng" dirty="0">
                <a:latin typeface="Twinkl Precursive Regular"/>
                <a:cs typeface="Twinkl Precursive Regular"/>
              </a:rPr>
              <a:t>Do 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D5D8CEC-35A6-4E7D-8A6A-807E49203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8" t="2129" r="14787" b="2402"/>
          <a:stretch/>
        </p:blipFill>
        <p:spPr>
          <a:xfrm>
            <a:off x="10835800" y="5154693"/>
            <a:ext cx="1169042" cy="1569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7ADFD66-3967-44BD-93F3-C5D3D9C30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3409" y="1512124"/>
            <a:ext cx="10771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Twinkl Precursive Regular"/>
                <a:cs typeface="Twinkl Precursive Regular"/>
              </a:rPr>
              <a:t>Draw hands on the clock to show: </a:t>
            </a:r>
            <a:endParaRPr lang="en-GB" sz="2400" dirty="0">
              <a:latin typeface="Twinkl Precursive Regular"/>
              <a:cs typeface="Twinkl Precursive Regular"/>
            </a:endParaRPr>
          </a:p>
        </p:txBody>
      </p:sp>
      <p:pic>
        <p:nvPicPr>
          <p:cNvPr id="14" name="Picture 13" descr="blank clock fa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8" y="2105726"/>
            <a:ext cx="2024116" cy="1973513"/>
          </a:xfrm>
          <a:prstGeom prst="rect">
            <a:avLst/>
          </a:prstGeom>
        </p:spPr>
      </p:pic>
      <p:pic>
        <p:nvPicPr>
          <p:cNvPr id="15" name="Picture 14" descr="blank clock fa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26" y="2133338"/>
            <a:ext cx="2024116" cy="1973513"/>
          </a:xfrm>
          <a:prstGeom prst="rect">
            <a:avLst/>
          </a:prstGeom>
        </p:spPr>
      </p:pic>
      <p:pic>
        <p:nvPicPr>
          <p:cNvPr id="16" name="Picture 15" descr="blank clock fa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11" y="2133337"/>
            <a:ext cx="2024116" cy="1973513"/>
          </a:xfrm>
          <a:prstGeom prst="rect">
            <a:avLst/>
          </a:prstGeom>
        </p:spPr>
      </p:pic>
      <p:pic>
        <p:nvPicPr>
          <p:cNvPr id="17" name="Picture 16" descr="blank clock fa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611" y="2119532"/>
            <a:ext cx="2024116" cy="1973513"/>
          </a:xfrm>
          <a:prstGeom prst="rect">
            <a:avLst/>
          </a:prstGeom>
        </p:spPr>
      </p:pic>
      <p:pic>
        <p:nvPicPr>
          <p:cNvPr id="23" name="Picture 22" descr="blank clock fa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395" y="2119532"/>
            <a:ext cx="2024116" cy="197351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32989" y="4370449"/>
            <a:ext cx="2065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Twinkl Precursive Regular"/>
                <a:cs typeface="Twinkl Precursive Regular"/>
              </a:rPr>
              <a:t>Five </a:t>
            </a:r>
            <a:r>
              <a:rPr lang="en-GB" sz="2000" dirty="0" smtClean="0">
                <a:latin typeface="Twinkl Precursive Regular"/>
                <a:cs typeface="Twinkl Precursive Regular"/>
              </a:rPr>
              <a:t>to 4</a:t>
            </a:r>
            <a:endParaRPr lang="en-GB" sz="2000" dirty="0">
              <a:latin typeface="Twinkl Precursive Regular"/>
              <a:cs typeface="Twinkl Precursive Regular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24942" y="4370988"/>
            <a:ext cx="2065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Twinkl Precursive Regular"/>
                <a:cs typeface="Twinkl Precursive Regular"/>
              </a:rPr>
              <a:t>Twenty </a:t>
            </a:r>
            <a:r>
              <a:rPr lang="en-GB" sz="2000" dirty="0" smtClean="0">
                <a:latin typeface="Twinkl Precursive Regular"/>
                <a:cs typeface="Twinkl Precursive Regular"/>
              </a:rPr>
              <a:t>to 11</a:t>
            </a:r>
            <a:endParaRPr lang="en-GB" sz="2000" dirty="0">
              <a:latin typeface="Twinkl Precursive Regular"/>
              <a:cs typeface="Twinkl Precursive Regular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16895" y="4385331"/>
            <a:ext cx="2065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Twinkl Precursive Regular"/>
                <a:cs typeface="Twinkl Precursive Regular"/>
              </a:rPr>
              <a:t>Ten </a:t>
            </a:r>
            <a:r>
              <a:rPr lang="en-GB" sz="2000" dirty="0" smtClean="0">
                <a:latin typeface="Twinkl Precursive Regular"/>
                <a:cs typeface="Twinkl Precursive Regular"/>
              </a:rPr>
              <a:t>to 3</a:t>
            </a:r>
            <a:endParaRPr lang="en-GB" sz="2000" dirty="0">
              <a:latin typeface="Twinkl Precursive Regular"/>
              <a:cs typeface="Twinkl Precursive Regular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35894" y="4385331"/>
            <a:ext cx="2065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Twinkl Precursive Regular"/>
                <a:cs typeface="Twinkl Precursive Regular"/>
              </a:rPr>
              <a:t>Twenty five </a:t>
            </a:r>
            <a:r>
              <a:rPr lang="en-GB" sz="2000" dirty="0" smtClean="0">
                <a:latin typeface="Twinkl Precursive Regular"/>
                <a:cs typeface="Twinkl Precursive Regular"/>
              </a:rPr>
              <a:t>to 10</a:t>
            </a:r>
            <a:endParaRPr lang="en-GB" sz="2000" dirty="0">
              <a:latin typeface="Twinkl Precursive Regular"/>
              <a:cs typeface="Twinkl Precursive Regular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572633" y="4385867"/>
            <a:ext cx="2065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Twinkl Precursive Regular"/>
                <a:cs typeface="Twinkl Precursive Regular"/>
              </a:rPr>
              <a:t>Twenty </a:t>
            </a:r>
            <a:r>
              <a:rPr lang="en-GB" sz="2000" dirty="0" smtClean="0">
                <a:latin typeface="Twinkl Precursive Regular"/>
                <a:cs typeface="Twinkl Precursive Regular"/>
              </a:rPr>
              <a:t>to 2</a:t>
            </a:r>
            <a:endParaRPr lang="en-GB" sz="2000" dirty="0">
              <a:latin typeface="Twinkl Precursive Regular"/>
              <a:cs typeface="Twinkl Precursive Regular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DA3EDE9A-93B7-4CE5-B184-343E3FEFDCB7}"/>
              </a:ext>
            </a:extLst>
          </p:cNvPr>
          <p:cNvSpPr txBox="1">
            <a:spLocks/>
          </p:cNvSpPr>
          <p:nvPr/>
        </p:nvSpPr>
        <p:spPr>
          <a:xfrm>
            <a:off x="364451" y="803669"/>
            <a:ext cx="11643919" cy="528345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Learning Point</a:t>
            </a:r>
            <a:r>
              <a:rPr lang="en-GB" sz="1600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: </a:t>
            </a:r>
            <a:r>
              <a:rPr lang="en-GB" sz="16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Draw the hands on a clock to show 5 minute intervals </a:t>
            </a:r>
            <a:r>
              <a:rPr lang="en-GB" sz="16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to</a:t>
            </a:r>
            <a:r>
              <a:rPr lang="en-GB" sz="16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16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the hour on an analogue clock</a:t>
            </a:r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149951" y="5997222"/>
            <a:ext cx="9243297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 After the minute hand passes half past, the time stops being ‘minutes past’ and becomes ‘minutes to’. 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7156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B0230A-5418-4919-BF60-D806347B3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16" t="7483" r="23699" b="13878"/>
          <a:stretch/>
        </p:blipFill>
        <p:spPr>
          <a:xfrm>
            <a:off x="10497128" y="5152146"/>
            <a:ext cx="1483129" cy="136722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993A64B7-940B-47D0-B691-6C6E19DF9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973" y="170317"/>
            <a:ext cx="2527702" cy="644221"/>
          </a:xfrm>
        </p:spPr>
        <p:txBody>
          <a:bodyPr>
            <a:noAutofit/>
          </a:bodyPr>
          <a:lstStyle/>
          <a:p>
            <a:r>
              <a:rPr lang="en-GB" sz="3200" b="1" u="sng" dirty="0" smtClean="0">
                <a:latin typeface="Twinkl Precursive Regular"/>
                <a:cs typeface="Twinkl Precursive Regular"/>
              </a:rPr>
              <a:t>Twist </a:t>
            </a:r>
            <a:r>
              <a:rPr lang="en-GB" sz="3200" b="1" u="sng" dirty="0">
                <a:latin typeface="Twinkl Precursive Regular"/>
                <a:cs typeface="Twinkl Precursive Regular"/>
              </a:rPr>
              <a:t>it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4999" y="1603781"/>
            <a:ext cx="1058333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winkl Precursive Regular"/>
                <a:cs typeface="Twinkl Precursive Regular"/>
              </a:rPr>
              <a:t>Coco thinks she has drawn hands to show </a:t>
            </a:r>
            <a:r>
              <a:rPr lang="en-US" sz="2400" dirty="0" smtClean="0">
                <a:latin typeface="Twinkl Precursive Regular"/>
                <a:cs typeface="Twinkl Precursive Regular"/>
              </a:rPr>
              <a:t>twenty five to 2.</a:t>
            </a:r>
            <a:endParaRPr lang="en-US" sz="2400" dirty="0" smtClean="0">
              <a:latin typeface="Twinkl Precursive Regular"/>
              <a:cs typeface="Twinkl Precursive Regular"/>
            </a:endParaRPr>
          </a:p>
          <a:p>
            <a:endParaRPr lang="en-US" sz="1000" dirty="0">
              <a:latin typeface="Twinkl Precursive Regular"/>
              <a:cs typeface="Twinkl Precursive Regular"/>
            </a:endParaRPr>
          </a:p>
          <a:p>
            <a:pPr algn="ctr"/>
            <a:endParaRPr lang="en-US" sz="2400" u="sng" dirty="0" smtClean="0">
              <a:solidFill>
                <a:srgbClr val="3366FF"/>
              </a:solidFill>
              <a:latin typeface="Twinkl Precursive Regular"/>
              <a:cs typeface="Twinkl Precursive Regular"/>
            </a:endParaRPr>
          </a:p>
          <a:p>
            <a:r>
              <a:rPr lang="en-US" sz="2400" dirty="0" smtClean="0">
                <a:latin typeface="Twinkl Precursive Regular"/>
                <a:cs typeface="Twinkl Precursive Regular"/>
              </a:rPr>
              <a:t>                                                                </a:t>
            </a:r>
          </a:p>
          <a:p>
            <a:r>
              <a:rPr lang="en-US" sz="2400" dirty="0" smtClean="0">
                <a:latin typeface="Twinkl Precursive Regular"/>
                <a:cs typeface="Twinkl Precursive Regular"/>
              </a:rPr>
              <a:t> </a:t>
            </a:r>
            <a:endParaRPr lang="en-US" sz="2400" dirty="0">
              <a:latin typeface="Twinkl Precursive Regular"/>
              <a:cs typeface="Twinkl Precursive Regular"/>
            </a:endParaRPr>
          </a:p>
          <a:p>
            <a:r>
              <a:rPr lang="en-US" sz="2400" dirty="0">
                <a:latin typeface="Twinkl Precursive Regular"/>
                <a:cs typeface="Twinkl Precursive Regular"/>
              </a:rPr>
              <a:t> </a:t>
            </a:r>
            <a:endParaRPr lang="en-GB" sz="2400" dirty="0" smtClean="0">
              <a:latin typeface="Twinkl Precursive Regular"/>
              <a:cs typeface="Twinkl Precursive Regular"/>
            </a:endParaRPr>
          </a:p>
          <a:p>
            <a:r>
              <a:rPr lang="en-GB" sz="2400" dirty="0" smtClean="0">
                <a:latin typeface="Twinkl Precursive Regular"/>
                <a:cs typeface="Twinkl Precursive Regular"/>
              </a:rPr>
              <a:t>Explain </a:t>
            </a:r>
            <a:r>
              <a:rPr lang="en-GB" sz="2400" dirty="0">
                <a:latin typeface="Twinkl Precursive Regular"/>
                <a:cs typeface="Twinkl Precursive Regular"/>
              </a:rPr>
              <a:t>why </a:t>
            </a:r>
            <a:r>
              <a:rPr lang="en-GB" sz="2400" dirty="0" smtClean="0">
                <a:latin typeface="Twinkl Precursive Regular"/>
                <a:cs typeface="Twinkl Precursive Regular"/>
              </a:rPr>
              <a:t>she </a:t>
            </a:r>
            <a:r>
              <a:rPr lang="en-GB" sz="2400" dirty="0">
                <a:latin typeface="Twinkl Precursive Regular"/>
                <a:cs typeface="Twinkl Precursive Regular"/>
              </a:rPr>
              <a:t>is incorrect</a:t>
            </a:r>
            <a:r>
              <a:rPr lang="en-GB" sz="2400" dirty="0" smtClean="0">
                <a:latin typeface="Twinkl Precursive Regular"/>
                <a:cs typeface="Twinkl Precursive Regular"/>
              </a:rPr>
              <a:t>?</a:t>
            </a:r>
          </a:p>
          <a:p>
            <a:endParaRPr lang="en-GB" sz="1000" dirty="0" smtClean="0">
              <a:latin typeface="Twinkl Precursive Regular"/>
              <a:cs typeface="Twinkl Precursive Regular"/>
            </a:endParaRPr>
          </a:p>
          <a:p>
            <a:r>
              <a:rPr lang="en-GB" sz="2400" dirty="0" smtClean="0">
                <a:solidFill>
                  <a:srgbClr val="0000FF"/>
                </a:solidFill>
                <a:latin typeface="Twinkl Precursive Regular"/>
                <a:cs typeface="Twinkl Precursive Regular"/>
              </a:rPr>
              <a:t>Coco is incorrect because </a:t>
            </a:r>
            <a:endParaRPr lang="en-GB" sz="2400" dirty="0">
              <a:solidFill>
                <a:srgbClr val="0000FF"/>
              </a:solidFill>
              <a:latin typeface="Twinkl Precursive Regular"/>
              <a:cs typeface="Twinkl Precursive Regular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77333" y="5446889"/>
            <a:ext cx="8890000" cy="141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74512" y="4329288"/>
            <a:ext cx="8890000" cy="141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74512" y="4907845"/>
            <a:ext cx="8890000" cy="141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DA3EDE9A-93B7-4CE5-B184-343E3FEFDCB7}"/>
              </a:ext>
            </a:extLst>
          </p:cNvPr>
          <p:cNvSpPr txBox="1">
            <a:spLocks/>
          </p:cNvSpPr>
          <p:nvPr/>
        </p:nvSpPr>
        <p:spPr>
          <a:xfrm>
            <a:off x="349510" y="893315"/>
            <a:ext cx="11643919" cy="528345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Learning Point</a:t>
            </a:r>
            <a:r>
              <a:rPr lang="en-GB" sz="1600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: </a:t>
            </a:r>
            <a:r>
              <a:rPr lang="en-GB" sz="16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Draw the hands on a clock to show 5 minute intervals </a:t>
            </a:r>
            <a:r>
              <a:rPr lang="en-GB" sz="16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to</a:t>
            </a:r>
            <a:r>
              <a:rPr lang="en-GB" sz="16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16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the hour on an analogue clock</a:t>
            </a: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149951" y="5997222"/>
            <a:ext cx="9243297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 After the minute hand passes half past, the time stops being ‘minutes past’ and becomes ‘minutes to’. 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776" y="2218018"/>
            <a:ext cx="20701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2982B5-1E52-4102-94BC-146388CBA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87" t="3889" r="25469" b="8056"/>
          <a:stretch/>
        </p:blipFill>
        <p:spPr>
          <a:xfrm>
            <a:off x="10582519" y="5225921"/>
            <a:ext cx="1252246" cy="1244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316924D-C527-463B-8429-E4964874D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7853" y="213894"/>
            <a:ext cx="2935111" cy="785767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latin typeface="Twinkl Precursive Regular"/>
                <a:cs typeface="Twinkl Precursive Regular"/>
              </a:rPr>
              <a:t>Solve </a:t>
            </a:r>
            <a:r>
              <a:rPr lang="en-GB" b="1" u="sng" dirty="0">
                <a:latin typeface="Twinkl Precursive Regular"/>
                <a:cs typeface="Twinkl Precursive Regular"/>
              </a:rPr>
              <a:t>it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DA3EDE9A-93B7-4CE5-B184-343E3FEFDCB7}"/>
              </a:ext>
            </a:extLst>
          </p:cNvPr>
          <p:cNvSpPr txBox="1">
            <a:spLocks/>
          </p:cNvSpPr>
          <p:nvPr/>
        </p:nvSpPr>
        <p:spPr>
          <a:xfrm>
            <a:off x="349510" y="1012844"/>
            <a:ext cx="11643919" cy="528345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Learning Point</a:t>
            </a:r>
            <a:r>
              <a:rPr lang="en-GB" sz="1600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: </a:t>
            </a:r>
            <a:r>
              <a:rPr lang="en-GB" sz="16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Draw the hands on a clock to show 5 minute intervals </a:t>
            </a:r>
            <a:r>
              <a:rPr lang="en-GB" sz="16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to</a:t>
            </a:r>
            <a:r>
              <a:rPr lang="en-GB" sz="16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16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the hour on an analogue clock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9940" y="1798016"/>
            <a:ext cx="105833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8000"/>
                </a:solidFill>
                <a:latin typeface="Twinkl Precursive Regular"/>
                <a:cs typeface="Twinkl Precursive Regular"/>
              </a:rPr>
              <a:t>Always</a:t>
            </a:r>
            <a:r>
              <a:rPr lang="en-US" sz="3200" dirty="0" smtClean="0">
                <a:latin typeface="Twinkl Precursive Regular"/>
                <a:cs typeface="Twinkl Precursive Regular"/>
              </a:rPr>
              <a:t>/</a:t>
            </a:r>
            <a:r>
              <a:rPr lang="en-US" sz="3200" dirty="0" smtClean="0">
                <a:solidFill>
                  <a:srgbClr val="FF6600"/>
                </a:solidFill>
                <a:latin typeface="Twinkl Precursive Regular"/>
                <a:cs typeface="Twinkl Precursive Regular"/>
              </a:rPr>
              <a:t>Sometimes</a:t>
            </a:r>
            <a:r>
              <a:rPr lang="en-US" sz="3200" dirty="0" smtClean="0">
                <a:latin typeface="Twinkl Precursive Regular"/>
                <a:cs typeface="Twinkl Precursive Regular"/>
              </a:rPr>
              <a:t>/</a:t>
            </a:r>
            <a:r>
              <a:rPr lang="en-US" sz="3200" dirty="0" smtClean="0">
                <a:solidFill>
                  <a:srgbClr val="FF0000"/>
                </a:solidFill>
                <a:latin typeface="Twinkl Precursive Regular"/>
                <a:cs typeface="Twinkl Precursive Regular"/>
              </a:rPr>
              <a:t>Never True</a:t>
            </a:r>
          </a:p>
          <a:p>
            <a:endParaRPr lang="en-US" sz="3200" dirty="0">
              <a:latin typeface="Twinkl Precursive Regular"/>
              <a:cs typeface="Twinkl Precursive Regular"/>
            </a:endParaRPr>
          </a:p>
          <a:p>
            <a:r>
              <a:rPr lang="en-US" sz="3200" dirty="0" smtClean="0">
                <a:latin typeface="Twinkl Precursive Regular"/>
                <a:cs typeface="Twinkl Precursive Regular"/>
              </a:rPr>
              <a:t>If </a:t>
            </a:r>
            <a:r>
              <a:rPr lang="en-US" sz="3200" dirty="0" smtClean="0">
                <a:latin typeface="Twinkl Precursive Regular"/>
                <a:cs typeface="Twinkl Precursive Regular"/>
              </a:rPr>
              <a:t>one hand is pointing to the 7 then it is </a:t>
            </a:r>
            <a:r>
              <a:rPr lang="en-US" sz="3200" dirty="0" smtClean="0">
                <a:solidFill>
                  <a:srgbClr val="3366FF"/>
                </a:solidFill>
                <a:latin typeface="Twinkl Precursive Regular"/>
                <a:cs typeface="Twinkl Precursive Regular"/>
              </a:rPr>
              <a:t>‘twenty five to something.’ </a:t>
            </a:r>
            <a:endParaRPr lang="en-US" sz="3200" dirty="0" smtClean="0">
              <a:solidFill>
                <a:srgbClr val="3366FF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65882" y="52443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149951" y="5997222"/>
            <a:ext cx="9243297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 After the minute hand passes half past, the time stops being ‘minutes past’ and becomes ‘minutes to’. 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5580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6D28B0-9D65-489C-B210-199846B35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2118153"/>
            <a:ext cx="4365624" cy="46425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AFADE38-4474-4D34-9920-A863C4E35FAD}"/>
              </a:ext>
            </a:extLst>
          </p:cNvPr>
          <p:cNvSpPr txBox="1"/>
          <p:nvPr/>
        </p:nvSpPr>
        <p:spPr>
          <a:xfrm>
            <a:off x="1332965" y="2837501"/>
            <a:ext cx="215984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What have </a:t>
            </a:r>
          </a:p>
          <a:p>
            <a:pPr algn="ctr"/>
            <a:r>
              <a:rPr lang="en-GB" sz="2400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we learnt?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3CB491E-46AF-43B2-B47B-267AB21C700A}"/>
              </a:ext>
            </a:extLst>
          </p:cNvPr>
          <p:cNvSpPr/>
          <p:nvPr/>
        </p:nvSpPr>
        <p:spPr>
          <a:xfrm>
            <a:off x="4938889" y="4205112"/>
            <a:ext cx="6834011" cy="242749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85E2B48-097C-4F12-9CFD-ECAA4CDAE20B}"/>
              </a:ext>
            </a:extLst>
          </p:cNvPr>
          <p:cNvSpPr txBox="1"/>
          <p:nvPr/>
        </p:nvSpPr>
        <p:spPr>
          <a:xfrm>
            <a:off x="466725" y="257175"/>
            <a:ext cx="64180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 Precursive Regular"/>
                <a:cs typeface="Twinkl Precursive Regular"/>
              </a:rPr>
              <a:t>Coming together to feel successful. Confirming the learning.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5122333" y="4388556"/>
            <a:ext cx="6519334" cy="217311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</a:t>
            </a:r>
            <a:r>
              <a:rPr lang="en-GB" sz="32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Sentence:</a:t>
            </a:r>
            <a:r>
              <a:rPr lang="en-GB" sz="32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32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After the minute hand passes half past, the time stops being ‘minutes past’ and becomes ‘minutes to’. </a:t>
            </a:r>
            <a:endParaRPr lang="en-GB" sz="12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  <a:p>
            <a:endParaRPr lang="en-GB" sz="12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  <a:p>
            <a:endParaRPr lang="en-GB" sz="1000" b="1" dirty="0" smtClean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53EDC88-0C62-4469-926A-86D84C6BD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5896" y="5912554"/>
            <a:ext cx="595815" cy="8070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9BBF40-9B8C-4524-A08B-B99680A775ED}"/>
              </a:ext>
            </a:extLst>
          </p:cNvPr>
          <p:cNvSpPr txBox="1"/>
          <p:nvPr/>
        </p:nvSpPr>
        <p:spPr>
          <a:xfrm>
            <a:off x="7711685" y="799820"/>
            <a:ext cx="3640667" cy="267765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t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ime   clock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h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our hand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m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inute hand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q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uarter past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q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uarter to 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60 minutes   hour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p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ast 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    to</a:t>
            </a:r>
            <a:endParaRPr lang="en-GB" sz="24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3016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4683</TotalTime>
  <Words>617</Words>
  <Application>Microsoft Macintosh PowerPoint</Application>
  <PresentationFormat>Custom</PresentationFormat>
  <Paragraphs>86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Number Fact check</vt:lpstr>
      <vt:lpstr>KLP: Draw the hands on a clock to show 5 minute intervals to the hour on an analogue clock</vt:lpstr>
      <vt:lpstr>Teach it</vt:lpstr>
      <vt:lpstr>Teach it</vt:lpstr>
      <vt:lpstr>Practise it</vt:lpstr>
      <vt:lpstr>Do it</vt:lpstr>
      <vt:lpstr>Twist it</vt:lpstr>
      <vt:lpstr>Solve it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or Number Fact check</dc:title>
  <dc:creator>Gemma Matthews</dc:creator>
  <cp:lastModifiedBy>Pete Edwards</cp:lastModifiedBy>
  <cp:revision>93</cp:revision>
  <dcterms:created xsi:type="dcterms:W3CDTF">2020-02-11T14:15:13Z</dcterms:created>
  <dcterms:modified xsi:type="dcterms:W3CDTF">2020-03-18T16:06:58Z</dcterms:modified>
</cp:coreProperties>
</file>