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5" r:id="rId4"/>
    <p:sldId id="269" r:id="rId5"/>
    <p:sldId id="271" r:id="rId6"/>
    <p:sldId id="272" r:id="rId7"/>
    <p:sldId id="273" r:id="rId8"/>
    <p:sldId id="274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DDC1"/>
    <a:srgbClr val="EDF1BF"/>
    <a:srgbClr val="FFE7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5" d="100"/>
          <a:sy n="85" d="100"/>
        </p:scale>
        <p:origin x="-288" y="-14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2E71A0-D25B-4BD4-B0B9-F52478659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9B73576-2107-404C-8A58-F3CD63FDAA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E1DDDC-BA0B-4BBD-936B-E119C3552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FCB4-09AB-4EAC-ADE6-23729BB313EE}" type="datetimeFigureOut">
              <a:rPr lang="en-GB" smtClean="0"/>
              <a:t>19/03/20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3C72D8-4062-4E90-9D4B-88189D7B4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CED7393-1FDA-429B-B164-0193AF6C6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CCB4-1DEF-421E-8589-3D0B3086B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691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AEFC57-F9AC-4473-961C-D64661141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D65AD90-FF59-4765-80D5-963C8AEA92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BDB4F0-DFA3-4CD9-A4A9-3D0B00C2B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FCB4-09AB-4EAC-ADE6-23729BB313EE}" type="datetimeFigureOut">
              <a:rPr lang="en-GB" smtClean="0"/>
              <a:t>19/03/20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E0D32E-F29E-43C9-9E95-0CDEA81E9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CCEA71-6D3F-4CA3-A0D9-B3E78441B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CCB4-1DEF-421E-8589-3D0B3086B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400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595BD26-3100-45FE-A5F5-FDEEE42248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0BF5769-6656-4F2E-B24E-C7BF2DDE14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5B9D0B-F9E9-436A-93B5-7C0D830E2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FCB4-09AB-4EAC-ADE6-23729BB313EE}" type="datetimeFigureOut">
              <a:rPr lang="en-GB" smtClean="0"/>
              <a:t>19/03/20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402EE4-6A72-4857-8739-E33E2FC5F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C082A0-402C-440F-B655-15A8A738C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CCB4-1DEF-421E-8589-3D0B3086B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745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B4D6A2-3B10-42C2-9CFE-2EF660BAC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97389C-FA72-4457-A623-BFDF18BCF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BB80D0-7020-4866-85D5-45AE202D1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FCB4-09AB-4EAC-ADE6-23729BB313EE}" type="datetimeFigureOut">
              <a:rPr lang="en-GB" smtClean="0"/>
              <a:t>19/03/20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C9C0E1-8629-4268-8AE1-1A4C05FAD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E1C62C-C25D-4299-B335-DF6415133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CCB4-1DEF-421E-8589-3D0B3086B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923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514ACC-3A1C-4650-91A8-A5646C980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5308DBE-5631-4669-AD07-628FDDCBF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9D8845-DFE4-4305-BD2C-96F99EBAA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FCB4-09AB-4EAC-ADE6-23729BB313EE}" type="datetimeFigureOut">
              <a:rPr lang="en-GB" smtClean="0"/>
              <a:t>19/03/20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BF9222A-16C8-4BF0-8B57-6BAA8EF9E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A2DBC9-87C4-4FA2-B970-D1AF76501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CCB4-1DEF-421E-8589-3D0B3086B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908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B6ED66-5732-4C70-8416-3E2122B04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E2E354-372A-43CD-80DE-D6217178C0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ABF0D9D-9B8C-406F-9F16-491147929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8EF24C6-7193-4EC6-8092-E3C5AD45C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FCB4-09AB-4EAC-ADE6-23729BB313EE}" type="datetimeFigureOut">
              <a:rPr lang="en-GB" smtClean="0"/>
              <a:t>19/03/20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819B769-5CA3-4D5A-B1A5-F21E2DB6E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18A0A37-9843-4467-98B1-838B68A86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CCB4-1DEF-421E-8589-3D0B3086B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92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6802CB-994E-4D71-A3EB-682794AA7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F3E786C-51BE-43FD-8140-3F3B5F5B1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65F9422-FB51-4557-8E24-A452E9C5C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72B770B-C817-4AB3-8125-FD5CF696F9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CD5FAFF-D511-45C7-AB85-4B68CE5A80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8D177F2-B007-476D-BFDF-84D6EFC04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FCB4-09AB-4EAC-ADE6-23729BB313EE}" type="datetimeFigureOut">
              <a:rPr lang="en-GB" smtClean="0"/>
              <a:t>19/03/20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A00427C-FCC0-4DFC-8265-31F4B6621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12176C9-5A17-46F0-97B9-67636E505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CCB4-1DEF-421E-8589-3D0B3086B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782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09CCF6-044B-4E58-9750-6909D3AE5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5044FFF-E85B-49D1-A3C7-8FFA4FEB2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FCB4-09AB-4EAC-ADE6-23729BB313EE}" type="datetimeFigureOut">
              <a:rPr lang="en-GB" smtClean="0"/>
              <a:t>19/03/20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062F05D-CE66-4D20-88C1-3FA4471C0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CAA5CB0-36F5-456A-8535-8EF679424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CCB4-1DEF-421E-8589-3D0B3086B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927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AAFC8B8-74D1-48D2-A58C-126DA4C8F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FCB4-09AB-4EAC-ADE6-23729BB313EE}" type="datetimeFigureOut">
              <a:rPr lang="en-GB" smtClean="0"/>
              <a:t>19/03/20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A1C5C07-E5F7-43C1-B10F-6BC614A9C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B4E6D53-87E2-4BF3-A15B-E20081BD8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CCB4-1DEF-421E-8589-3D0B3086B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926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AF1A19-675B-47D5-9C1E-938FEC0E4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3266679-6A8F-4609-AB7B-F11F5708D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5B35AB8-7301-42A4-95B7-BDFCEBCA0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50DB40D-CB83-4482-B92C-EB5E27052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FCB4-09AB-4EAC-ADE6-23729BB313EE}" type="datetimeFigureOut">
              <a:rPr lang="en-GB" smtClean="0"/>
              <a:t>19/03/20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B4C4A2F-AE70-4B2F-A61C-51FB62A4E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A2B409E-3B30-4AEE-B2DF-B480A668D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CCB4-1DEF-421E-8589-3D0B3086B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181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B97615-660E-4039-9AD4-0D7ADCA12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8125F96-FB44-440B-94DA-0B3ADA2BE0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1E8F6C5-F768-4863-8707-8879DBC40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AED3033-F9F4-4576-9791-DE12C10C2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3FCB4-09AB-4EAC-ADE6-23729BB313EE}" type="datetimeFigureOut">
              <a:rPr lang="en-GB" smtClean="0"/>
              <a:t>19/03/20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15298DF-D2B1-401D-8C92-A05F635FE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6AE2989-E380-457F-99FC-C10E57C21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1CCB4-1DEF-421E-8589-3D0B3086B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003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DD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34AE539-614C-48ED-B580-33A148643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38489D3-C670-4A59-89ED-D10FEF25D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265709-69C7-4A92-9477-DB63F1DC7A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3FCB4-09AB-4EAC-ADE6-23729BB313EE}" type="datetimeFigureOut">
              <a:rPr lang="en-GB" smtClean="0"/>
              <a:t>19/03/20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EC15BF-42D1-4D0B-9141-01E8E6BD5B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77559F-9D99-4BA8-910A-2B0E19A76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1CCB4-1DEF-421E-8589-3D0B3086B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07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s://www.youtube.com/watch?v=1eGkW3JnthI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4255C0-3E9C-48CF-996E-1BE3A95938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9059" y="979775"/>
            <a:ext cx="9681882" cy="953375"/>
          </a:xfrm>
        </p:spPr>
        <p:txBody>
          <a:bodyPr>
            <a:normAutofit/>
          </a:bodyPr>
          <a:lstStyle/>
          <a:p>
            <a:r>
              <a:rPr lang="en-GB" sz="4800" dirty="0" smtClean="0">
                <a:latin typeface="Twinkl Precursive Regular"/>
                <a:cs typeface="Twinkl Precursive Regular"/>
              </a:rPr>
              <a:t>Number </a:t>
            </a:r>
            <a:r>
              <a:rPr lang="en-GB" sz="4800" dirty="0">
                <a:latin typeface="Twinkl Precursive Regular"/>
                <a:cs typeface="Twinkl Precursive Regular"/>
              </a:rPr>
              <a:t>Fact check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8600E9E-7AE5-499B-ACC7-4BB10D457151}"/>
              </a:ext>
            </a:extLst>
          </p:cNvPr>
          <p:cNvSpPr txBox="1"/>
          <p:nvPr/>
        </p:nvSpPr>
        <p:spPr>
          <a:xfrm>
            <a:off x="8480778" y="396896"/>
            <a:ext cx="3203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winkl Precursive Regular"/>
                <a:cs typeface="Twinkl Precursive Regular"/>
              </a:rPr>
              <a:t>Unit</a:t>
            </a:r>
            <a:r>
              <a:rPr lang="en-GB" sz="2400" smtClean="0">
                <a:latin typeface="Twinkl Precursive Regular"/>
                <a:cs typeface="Twinkl Precursive Regular"/>
              </a:rPr>
              <a:t>: Time</a:t>
            </a:r>
            <a:endParaRPr lang="en-GB" sz="2400" dirty="0">
              <a:latin typeface="Twinkl Precursive Regular"/>
              <a:cs typeface="Twinkl Precursive Regular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3F4255C0-3E9C-48CF-996E-1BE3A95938C8}"/>
              </a:ext>
            </a:extLst>
          </p:cNvPr>
          <p:cNvSpPr txBox="1">
            <a:spLocks/>
          </p:cNvSpPr>
          <p:nvPr/>
        </p:nvSpPr>
        <p:spPr>
          <a:xfrm>
            <a:off x="3795059" y="2131091"/>
            <a:ext cx="5842000" cy="358141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 smtClean="0">
                <a:latin typeface="Twinkl Precursive Regular"/>
                <a:cs typeface="Twinkl Precursive Regular"/>
              </a:rPr>
              <a:t>  </a:t>
            </a:r>
            <a:r>
              <a:rPr lang="en-GB" sz="4800" dirty="0" smtClean="0">
                <a:latin typeface="Twinkl Precursive Regular"/>
                <a:cs typeface="Twinkl Precursive Regular"/>
              </a:rPr>
              <a:t>16</a:t>
            </a:r>
            <a:r>
              <a:rPr lang="en-GB" sz="4800" dirty="0" smtClean="0">
                <a:latin typeface="Twinkl Precursive Regular"/>
                <a:cs typeface="Twinkl Precursive Regular"/>
              </a:rPr>
              <a:t>g        61g</a:t>
            </a:r>
            <a:endParaRPr lang="en-GB" sz="4800" dirty="0" smtClean="0">
              <a:latin typeface="Twinkl Precursive Regular"/>
              <a:cs typeface="Twinkl Precursive Regular"/>
            </a:endParaRPr>
          </a:p>
          <a:p>
            <a:endParaRPr lang="en-GB" sz="1000" dirty="0" smtClean="0">
              <a:latin typeface="Twinkl Precursive Regular"/>
              <a:cs typeface="Twinkl Precursive Regular"/>
            </a:endParaRPr>
          </a:p>
          <a:p>
            <a:r>
              <a:rPr lang="en-GB" sz="4800" dirty="0" smtClean="0">
                <a:latin typeface="Twinkl Precursive Regular"/>
                <a:cs typeface="Twinkl Precursive Regular"/>
              </a:rPr>
              <a:t>32kg        23g</a:t>
            </a:r>
            <a:endParaRPr lang="en-GB" sz="4800" dirty="0" smtClean="0">
              <a:latin typeface="Twinkl Precursive Regular"/>
              <a:cs typeface="Twinkl Precursive Regular"/>
            </a:endParaRPr>
          </a:p>
          <a:p>
            <a:endParaRPr lang="en-GB" sz="1000" dirty="0" smtClean="0">
              <a:latin typeface="Twinkl Precursive Regular"/>
              <a:cs typeface="Twinkl Precursive Regular"/>
            </a:endParaRPr>
          </a:p>
          <a:p>
            <a:r>
              <a:rPr lang="en-GB" sz="4800" dirty="0" smtClean="0">
                <a:latin typeface="Twinkl Precursive Regular"/>
                <a:cs typeface="Twinkl Precursive Regular"/>
              </a:rPr>
              <a:t>  </a:t>
            </a:r>
            <a:r>
              <a:rPr lang="en-GB" sz="4800" dirty="0" smtClean="0">
                <a:latin typeface="Twinkl Precursive Regular"/>
                <a:cs typeface="Twinkl Precursive Regular"/>
              </a:rPr>
              <a:t>10g       10kg</a:t>
            </a:r>
            <a:endParaRPr lang="en-GB" sz="4800" dirty="0">
              <a:latin typeface="Twinkl Precursive Regular"/>
              <a:cs typeface="Twinkl Precursive Regular"/>
            </a:endParaRPr>
          </a:p>
          <a:p>
            <a:endParaRPr lang="en-GB" sz="1000" dirty="0" smtClean="0">
              <a:latin typeface="Twinkl Precursive Regular"/>
              <a:cs typeface="Twinkl Precursive Regular"/>
            </a:endParaRPr>
          </a:p>
          <a:p>
            <a:r>
              <a:rPr lang="en-GB" sz="4800" dirty="0" smtClean="0">
                <a:latin typeface="Twinkl Precursive Regular"/>
                <a:cs typeface="Twinkl Precursive Regular"/>
              </a:rPr>
              <a:t>  </a:t>
            </a:r>
            <a:r>
              <a:rPr lang="en-GB" sz="4800" dirty="0" smtClean="0">
                <a:latin typeface="Twinkl Precursive Regular"/>
                <a:cs typeface="Twinkl Precursive Regular"/>
              </a:rPr>
              <a:t>91g       91g         </a:t>
            </a:r>
            <a:endParaRPr lang="en-GB" sz="4800" dirty="0">
              <a:latin typeface="Twinkl Precursive Regular"/>
              <a:cs typeface="Twinkl Precursive Regular"/>
            </a:endParaRPr>
          </a:p>
          <a:p>
            <a:r>
              <a:rPr lang="en-GB" sz="4800" dirty="0" smtClean="0">
                <a:latin typeface="Twinkl Precursive Regular"/>
                <a:cs typeface="Twinkl Precursive Regular"/>
              </a:rPr>
              <a:t> </a:t>
            </a:r>
            <a:r>
              <a:rPr lang="en-GB" sz="4800" dirty="0" smtClean="0">
                <a:latin typeface="Twinkl Precursive Regular"/>
                <a:cs typeface="Twinkl Precursive Regular"/>
              </a:rPr>
              <a:t>13</a:t>
            </a:r>
            <a:r>
              <a:rPr lang="en-GB" sz="4800" dirty="0">
                <a:latin typeface="Twinkl Precursive Regular"/>
                <a:cs typeface="Twinkl Precursive Regular"/>
              </a:rPr>
              <a:t>g</a:t>
            </a:r>
            <a:r>
              <a:rPr lang="en-GB" sz="4800" dirty="0" smtClean="0">
                <a:latin typeface="Twinkl Precursive Regular"/>
                <a:cs typeface="Twinkl Precursive Regular"/>
              </a:rPr>
              <a:t>       103g</a:t>
            </a:r>
            <a:endParaRPr lang="en-GB" sz="4800" dirty="0" smtClean="0">
              <a:latin typeface="Twinkl Precursive Regular"/>
              <a:cs typeface="Twinkl Precursive Regular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18944" y="3780117"/>
            <a:ext cx="567765" cy="5677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621930" y="4455459"/>
            <a:ext cx="567765" cy="5677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636870" y="5112870"/>
            <a:ext cx="567765" cy="5677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621930" y="3095813"/>
            <a:ext cx="567765" cy="5677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636873" y="2393577"/>
            <a:ext cx="567765" cy="5677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xmlns="" id="{3F4255C0-3E9C-48CF-996E-1BE3A95938C8}"/>
              </a:ext>
            </a:extLst>
          </p:cNvPr>
          <p:cNvSpPr txBox="1">
            <a:spLocks/>
          </p:cNvSpPr>
          <p:nvPr/>
        </p:nvSpPr>
        <p:spPr>
          <a:xfrm>
            <a:off x="1571812" y="5931647"/>
            <a:ext cx="9681882" cy="5615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>
                <a:latin typeface="Twinkl Precursive Regular"/>
                <a:cs typeface="Twinkl Precursive Regular"/>
              </a:rPr>
              <a:t>Complete these sentences using &lt;, &gt; or =</a:t>
            </a:r>
            <a:endParaRPr lang="en-GB" sz="2800" dirty="0">
              <a:latin typeface="Twinkl Precursive Regular"/>
              <a:cs typeface="Twinkl Precursive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73991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60F02A-3083-4BAE-B3BF-22C820BEB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176" y="466726"/>
            <a:ext cx="11573602" cy="852914"/>
          </a:xfrm>
        </p:spPr>
        <p:txBody>
          <a:bodyPr>
            <a:normAutofit fontScale="90000"/>
          </a:bodyPr>
          <a:lstStyle/>
          <a:p>
            <a:r>
              <a:rPr lang="en-GB" sz="2800" b="1" u="sng" dirty="0" smtClean="0">
                <a:latin typeface="Twinkl Precursive Regular"/>
                <a:cs typeface="Twinkl Precursive Regular"/>
              </a:rPr>
              <a:t>KLP: </a:t>
            </a:r>
            <a:r>
              <a:rPr lang="en-GB" sz="2800" b="1" u="sng" dirty="0">
                <a:latin typeface="Twinkl Precursive Regular"/>
                <a:cs typeface="Twinkl Precursive Regular"/>
              </a:rPr>
              <a:t>Order or sequence intervals of time, including the fact that there are 24 hours in one day</a:t>
            </a:r>
            <a:endParaRPr lang="en-GB" sz="2800" dirty="0">
              <a:latin typeface="Twinkl Cursive Looped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A132614-DE74-403A-96E8-6AD4B1FCAB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74" t="10476" r="28061" b="10587"/>
          <a:stretch/>
        </p:blipFill>
        <p:spPr>
          <a:xfrm>
            <a:off x="9603219" y="4159204"/>
            <a:ext cx="2421757" cy="24183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35875" y="1597915"/>
            <a:ext cx="17182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u="sng" dirty="0" smtClean="0">
                <a:latin typeface="Twinkl Precursive Regular"/>
                <a:cs typeface="Twinkl Precursive Regular"/>
              </a:rPr>
              <a:t>Hook</a:t>
            </a:r>
            <a:endParaRPr lang="en-US" sz="3600" dirty="0"/>
          </a:p>
        </p:txBody>
      </p:sp>
      <p:pic>
        <p:nvPicPr>
          <p:cNvPr id="12" name="Picture 11" descr="What time is it? s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627" y="1632168"/>
            <a:ext cx="6156841" cy="34478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Rectangle 12"/>
          <p:cNvSpPr/>
          <p:nvPr/>
        </p:nvSpPr>
        <p:spPr>
          <a:xfrm>
            <a:off x="1298689" y="5219008"/>
            <a:ext cx="57535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rgbClr val="000000"/>
                </a:solidFill>
                <a:latin typeface="Twinkl Precursive Regular"/>
                <a:cs typeface="Twinkl Precursive Regular"/>
              </a:rPr>
              <a:t>What time is </a:t>
            </a:r>
            <a:r>
              <a:rPr lang="en-GB" sz="2800" dirty="0" smtClean="0">
                <a:solidFill>
                  <a:srgbClr val="000000"/>
                </a:solidFill>
                <a:latin typeface="Twinkl Precursive Regular"/>
                <a:cs typeface="Twinkl Precursive Regular"/>
              </a:rPr>
              <a:t>it</a:t>
            </a:r>
            <a:r>
              <a:rPr lang="en-GB" sz="2800" dirty="0">
                <a:solidFill>
                  <a:srgbClr val="000000"/>
                </a:solidFill>
                <a:latin typeface="Twinkl Precursive Regular"/>
                <a:cs typeface="Twinkl Precursive Regular"/>
              </a:rPr>
              <a:t>?</a:t>
            </a:r>
            <a:endParaRPr lang="en-GB" sz="2800" dirty="0" smtClean="0">
              <a:solidFill>
                <a:srgbClr val="000000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9266" y="5698300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winkl Precursive Regular"/>
                <a:cs typeface="Twinkl Precursive Regular"/>
                <a:hlinkClick r:id="rId4"/>
              </a:rPr>
              <a:t>https://www.youtube.com/watch?v=</a:t>
            </a:r>
            <a:r>
              <a:rPr lang="en-US" dirty="0" smtClean="0">
                <a:latin typeface="Twinkl Precursive Regular"/>
                <a:cs typeface="Twinkl Precursive Regular"/>
                <a:hlinkClick r:id="rId4"/>
              </a:rPr>
              <a:t>1eGkW3JnthI</a:t>
            </a:r>
            <a:endParaRPr lang="en-US" dirty="0" smtClean="0">
              <a:latin typeface="Twinkl Precursive Regular"/>
              <a:cs typeface="Twinkl Precursive Regular"/>
            </a:endParaRPr>
          </a:p>
          <a:p>
            <a:endParaRPr lang="en-US" dirty="0">
              <a:latin typeface="Twinkl Precursive Regular"/>
              <a:cs typeface="Twinkl Precursive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040953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31BF9B-19A9-448B-9A01-3B6E58D8A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672" y="745781"/>
            <a:ext cx="3248550" cy="901252"/>
          </a:xfrm>
        </p:spPr>
        <p:txBody>
          <a:bodyPr/>
          <a:lstStyle/>
          <a:p>
            <a:r>
              <a:rPr lang="en-GB" b="1" u="sng" dirty="0">
                <a:latin typeface="Twinkl Precursive Regular"/>
                <a:cs typeface="Twinkl Precursive Regular"/>
              </a:rPr>
              <a:t>Teach it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5D83415-9EE3-4B83-B62A-EE18D5B41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7" y="5608718"/>
            <a:ext cx="833493" cy="11290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0925DFB-D128-483A-8176-B826C45BF4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74" t="10476" r="28061" b="10587"/>
          <a:stretch/>
        </p:blipFill>
        <p:spPr>
          <a:xfrm>
            <a:off x="10759758" y="5454981"/>
            <a:ext cx="1213630" cy="12119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732A8E8-6961-4BC4-9A0E-DE024FB270C5}"/>
              </a:ext>
            </a:extLst>
          </p:cNvPr>
          <p:cNvSpPr txBox="1"/>
          <p:nvPr/>
        </p:nvSpPr>
        <p:spPr>
          <a:xfrm>
            <a:off x="8855836" y="970071"/>
            <a:ext cx="2813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Key Vocabulary: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E9BBF40-9B8C-4524-A08B-B99680A775ED}"/>
              </a:ext>
            </a:extLst>
          </p:cNvPr>
          <p:cNvSpPr txBox="1"/>
          <p:nvPr/>
        </p:nvSpPr>
        <p:spPr>
          <a:xfrm>
            <a:off x="8384038" y="1397467"/>
            <a:ext cx="3640667" cy="304698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t</a:t>
            </a:r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ime   clock</a:t>
            </a:r>
          </a:p>
          <a:p>
            <a:r>
              <a:rPr lang="en-GB" sz="2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h</a:t>
            </a:r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our hand</a:t>
            </a:r>
          </a:p>
          <a:p>
            <a:r>
              <a:rPr lang="en-GB" sz="2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m</a:t>
            </a:r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inute hand</a:t>
            </a:r>
          </a:p>
          <a:p>
            <a:r>
              <a:rPr lang="en-GB" sz="2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q</a:t>
            </a:r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uarter past</a:t>
            </a:r>
          </a:p>
          <a:p>
            <a:r>
              <a:rPr lang="en-GB" sz="2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q</a:t>
            </a:r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uarter to </a:t>
            </a:r>
          </a:p>
          <a:p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60 minutes   hour</a:t>
            </a:r>
          </a:p>
          <a:p>
            <a:r>
              <a:rPr lang="en-GB" sz="2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p</a:t>
            </a:r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ast       to </a:t>
            </a:r>
            <a:endParaRPr lang="en-GB" sz="2400" b="1" dirty="0" smtClean="0">
              <a:solidFill>
                <a:srgbClr val="7030A0"/>
              </a:solidFill>
              <a:latin typeface="Twinkl Precursive Regular"/>
              <a:cs typeface="Twinkl Precursive Regular"/>
            </a:endParaRPr>
          </a:p>
          <a:p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24 hours in a day</a:t>
            </a:r>
            <a:endParaRPr lang="en-GB" sz="2400" b="1" dirty="0" smtClean="0">
              <a:solidFill>
                <a:srgbClr val="7030A0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8428" y="1685159"/>
            <a:ext cx="37852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Twinkl Precursive Regular"/>
                <a:cs typeface="Twinkl Precursive Regular"/>
              </a:rPr>
              <a:t>The are 24  hours in one day. The </a:t>
            </a:r>
            <a:r>
              <a:rPr lang="en-US" sz="2400" b="1" dirty="0">
                <a:solidFill>
                  <a:srgbClr val="FF0000"/>
                </a:solidFill>
                <a:latin typeface="Twinkl Precursive Regular"/>
                <a:cs typeface="Twinkl Precursive Regular"/>
              </a:rPr>
              <a:t>hour </a:t>
            </a:r>
            <a:r>
              <a:rPr lang="en-US" sz="2400" b="1" dirty="0" smtClean="0">
                <a:solidFill>
                  <a:srgbClr val="FF0000"/>
                </a:solidFill>
                <a:latin typeface="Twinkl Precursive Regular"/>
                <a:cs typeface="Twinkl Precursive Regular"/>
              </a:rPr>
              <a:t>hand</a:t>
            </a:r>
            <a:r>
              <a:rPr lang="en-US" sz="2400" dirty="0">
                <a:solidFill>
                  <a:srgbClr val="000000"/>
                </a:solidFill>
                <a:latin typeface="Twinkl Precursive Regular"/>
                <a:cs typeface="Twinkl Precursive Regular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winkl Precursive Regular"/>
                <a:cs typeface="Twinkl Precursive Regular"/>
              </a:rPr>
              <a:t>travels around the clock 24 times. </a:t>
            </a:r>
            <a:endParaRPr lang="en-GB" sz="2400" dirty="0">
              <a:latin typeface="Twinkl Precursive Regular"/>
              <a:cs typeface="Twinkl Precursive Regular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2C8DAEA2-2A2B-4298-8822-CB5E30E6D029}"/>
              </a:ext>
            </a:extLst>
          </p:cNvPr>
          <p:cNvSpPr txBox="1">
            <a:spLocks/>
          </p:cNvSpPr>
          <p:nvPr/>
        </p:nvSpPr>
        <p:spPr>
          <a:xfrm>
            <a:off x="1015481" y="5997222"/>
            <a:ext cx="9243297" cy="66307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u="sng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Stem Sentence:</a:t>
            </a:r>
            <a:r>
              <a:rPr lang="en-GB" sz="2000" b="1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 </a:t>
            </a:r>
            <a:r>
              <a:rPr lang="en-GB" sz="2000" b="1" dirty="0" smtClean="0">
                <a:solidFill>
                  <a:srgbClr val="00B050"/>
                </a:solidFill>
                <a:latin typeface="Twinkl Precursive Regular"/>
                <a:cs typeface="Twinkl Precursive Regular"/>
              </a:rPr>
              <a:t>There are 24 hours in one day.</a:t>
            </a:r>
            <a:endParaRPr lang="en-GB" sz="1000" b="1" dirty="0">
              <a:solidFill>
                <a:srgbClr val="00B050"/>
              </a:solidFill>
              <a:latin typeface="Twinkl Precursive Regular"/>
              <a:cs typeface="Twinkl Precursive Regular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670" y="1022372"/>
            <a:ext cx="3647835" cy="3647835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DA3EDE9A-93B7-4CE5-B184-343E3FEFDCB7}"/>
              </a:ext>
            </a:extLst>
          </p:cNvPr>
          <p:cNvSpPr txBox="1">
            <a:spLocks/>
          </p:cNvSpPr>
          <p:nvPr/>
        </p:nvSpPr>
        <p:spPr>
          <a:xfrm>
            <a:off x="304686" y="355433"/>
            <a:ext cx="11643919" cy="528345"/>
          </a:xfrm>
          <a:prstGeom prst="rect">
            <a:avLst/>
          </a:prstGeom>
          <a:ln w="19050"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1" u="sng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Key Learning Point</a:t>
            </a:r>
            <a:r>
              <a:rPr lang="en-GB" sz="1600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: </a:t>
            </a:r>
            <a:r>
              <a:rPr lang="en-GB" sz="16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Order or sequence intervals of time, including the fact that there are 24 hours in one day</a:t>
            </a:r>
            <a:endParaRPr lang="en-GB" sz="1600" b="1" dirty="0">
              <a:solidFill>
                <a:srgbClr val="7030A0"/>
              </a:solidFill>
              <a:latin typeface="Twinkl Precursive Regular"/>
              <a:cs typeface="Twinkl Precursive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22436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31BF9B-19A9-448B-9A01-3B6E58D8A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672" y="745781"/>
            <a:ext cx="3248550" cy="901252"/>
          </a:xfrm>
        </p:spPr>
        <p:txBody>
          <a:bodyPr/>
          <a:lstStyle/>
          <a:p>
            <a:r>
              <a:rPr lang="en-GB" b="1" u="sng" dirty="0">
                <a:latin typeface="Twinkl Precursive Regular"/>
                <a:cs typeface="Twinkl Precursive Regular"/>
              </a:rPr>
              <a:t>Teach it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5D83415-9EE3-4B83-B62A-EE18D5B41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7" y="5608718"/>
            <a:ext cx="833493" cy="11290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0925DFB-D128-483A-8176-B826C45BF4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74" t="10476" r="28061" b="10587"/>
          <a:stretch/>
        </p:blipFill>
        <p:spPr>
          <a:xfrm>
            <a:off x="10777845" y="5365334"/>
            <a:ext cx="1213630" cy="12119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732A8E8-6961-4BC4-9A0E-DE024FB270C5}"/>
              </a:ext>
            </a:extLst>
          </p:cNvPr>
          <p:cNvSpPr txBox="1"/>
          <p:nvPr/>
        </p:nvSpPr>
        <p:spPr>
          <a:xfrm>
            <a:off x="8855836" y="970071"/>
            <a:ext cx="2813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Key Vocabulary: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69321" y="1596453"/>
            <a:ext cx="7792364" cy="2569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Twinkl Precursive Regular"/>
                <a:cs typeface="Twinkl Precursive Regular"/>
              </a:rPr>
              <a:t>Let’s put </a:t>
            </a:r>
            <a:r>
              <a:rPr lang="en-GB" sz="2800" dirty="0">
                <a:latin typeface="Twinkl Precursive Regular"/>
                <a:cs typeface="Twinkl Precursive Regular"/>
              </a:rPr>
              <a:t>these </a:t>
            </a:r>
            <a:r>
              <a:rPr lang="en-GB" sz="2800" dirty="0" smtClean="0">
                <a:latin typeface="Twinkl Precursive Regular"/>
                <a:cs typeface="Twinkl Precursive Regular"/>
              </a:rPr>
              <a:t>times </a:t>
            </a:r>
            <a:r>
              <a:rPr lang="en-GB" sz="2800" dirty="0">
                <a:latin typeface="Twinkl Precursive Regular"/>
                <a:cs typeface="Twinkl Precursive Regular"/>
              </a:rPr>
              <a:t>in order from shortest to longest.</a:t>
            </a:r>
          </a:p>
          <a:p>
            <a:endParaRPr lang="en-GB" sz="900" dirty="0">
              <a:latin typeface="Twinkl Precursive Regular"/>
              <a:cs typeface="Twinkl Precursive Regular"/>
            </a:endParaRPr>
          </a:p>
          <a:p>
            <a:r>
              <a:rPr lang="en-GB" sz="3200" dirty="0">
                <a:latin typeface="Twinkl Precursive Regular"/>
                <a:cs typeface="Twinkl Precursive Regular"/>
              </a:rPr>
              <a:t>3</a:t>
            </a:r>
            <a:r>
              <a:rPr lang="en-GB" sz="3200" dirty="0" smtClean="0">
                <a:latin typeface="Twinkl Precursive Regular"/>
                <a:cs typeface="Twinkl Precursive Regular"/>
              </a:rPr>
              <a:t>0 minutes</a:t>
            </a:r>
            <a:endParaRPr lang="en-GB" sz="3200" dirty="0">
              <a:latin typeface="Twinkl Precursive Regular"/>
              <a:cs typeface="Twinkl Precursive Regular"/>
            </a:endParaRPr>
          </a:p>
          <a:p>
            <a:r>
              <a:rPr lang="en-GB" sz="3200" dirty="0" smtClean="0">
                <a:latin typeface="Twinkl Precursive Regular"/>
                <a:cs typeface="Twinkl Precursive Regular"/>
              </a:rPr>
              <a:t>5 minutes</a:t>
            </a:r>
            <a:endParaRPr lang="en-GB" sz="3200" dirty="0">
              <a:latin typeface="Twinkl Precursive Regular"/>
              <a:cs typeface="Twinkl Precursive Regular"/>
            </a:endParaRPr>
          </a:p>
          <a:p>
            <a:r>
              <a:rPr lang="en-GB" sz="3200" dirty="0" smtClean="0">
                <a:latin typeface="Twinkl Precursive Regular"/>
                <a:cs typeface="Twinkl Precursive Regular"/>
              </a:rPr>
              <a:t>45 </a:t>
            </a:r>
            <a:r>
              <a:rPr lang="en-GB" sz="3200" dirty="0">
                <a:latin typeface="Twinkl Precursive Regular"/>
                <a:cs typeface="Twinkl Precursive Regular"/>
              </a:rPr>
              <a:t>minutes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DA3EDE9A-93B7-4CE5-B184-343E3FEFDCB7}"/>
              </a:ext>
            </a:extLst>
          </p:cNvPr>
          <p:cNvSpPr txBox="1">
            <a:spLocks/>
          </p:cNvSpPr>
          <p:nvPr/>
        </p:nvSpPr>
        <p:spPr>
          <a:xfrm>
            <a:off x="304686" y="355433"/>
            <a:ext cx="11643919" cy="528345"/>
          </a:xfrm>
          <a:prstGeom prst="rect">
            <a:avLst/>
          </a:prstGeom>
          <a:ln w="19050"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1" u="sng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Key Learning Point</a:t>
            </a:r>
            <a:r>
              <a:rPr lang="en-GB" sz="1600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: </a:t>
            </a:r>
            <a:r>
              <a:rPr lang="en-GB" sz="16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Order or sequence intervals of time, including the fact that there are 24 hours in one day</a:t>
            </a:r>
            <a:endParaRPr lang="en-GB" sz="1600" b="1" dirty="0">
              <a:solidFill>
                <a:srgbClr val="7030A0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2C8DAEA2-2A2B-4298-8822-CB5E30E6D029}"/>
              </a:ext>
            </a:extLst>
          </p:cNvPr>
          <p:cNvSpPr txBox="1">
            <a:spLocks/>
          </p:cNvSpPr>
          <p:nvPr/>
        </p:nvSpPr>
        <p:spPr>
          <a:xfrm>
            <a:off x="1149951" y="5997222"/>
            <a:ext cx="9243297" cy="66307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u="sng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Stem Sentence:</a:t>
            </a:r>
            <a:r>
              <a:rPr lang="en-GB" sz="2000" b="1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 There are 24 hours in one day.</a:t>
            </a:r>
            <a:endParaRPr lang="en-GB" sz="1000" b="1" dirty="0">
              <a:solidFill>
                <a:srgbClr val="00B050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E9BBF40-9B8C-4524-A08B-B99680A775ED}"/>
              </a:ext>
            </a:extLst>
          </p:cNvPr>
          <p:cNvSpPr txBox="1"/>
          <p:nvPr/>
        </p:nvSpPr>
        <p:spPr>
          <a:xfrm>
            <a:off x="8384038" y="1397467"/>
            <a:ext cx="3640667" cy="304698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t</a:t>
            </a:r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ime   clock</a:t>
            </a:r>
          </a:p>
          <a:p>
            <a:r>
              <a:rPr lang="en-GB" sz="2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h</a:t>
            </a:r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our hand</a:t>
            </a:r>
          </a:p>
          <a:p>
            <a:r>
              <a:rPr lang="en-GB" sz="2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m</a:t>
            </a:r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inute hand</a:t>
            </a:r>
          </a:p>
          <a:p>
            <a:r>
              <a:rPr lang="en-GB" sz="2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q</a:t>
            </a:r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uarter past</a:t>
            </a:r>
          </a:p>
          <a:p>
            <a:r>
              <a:rPr lang="en-GB" sz="2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q</a:t>
            </a:r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uarter to </a:t>
            </a:r>
          </a:p>
          <a:p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60 minutes   hour</a:t>
            </a:r>
          </a:p>
          <a:p>
            <a:r>
              <a:rPr lang="en-GB" sz="2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p</a:t>
            </a:r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ast       to </a:t>
            </a:r>
            <a:endParaRPr lang="en-GB" sz="2400" b="1" dirty="0" smtClean="0">
              <a:solidFill>
                <a:srgbClr val="7030A0"/>
              </a:solidFill>
              <a:latin typeface="Twinkl Precursive Regular"/>
              <a:cs typeface="Twinkl Precursive Regular"/>
            </a:endParaRPr>
          </a:p>
          <a:p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24 hours in a day</a:t>
            </a:r>
            <a:endParaRPr lang="en-GB" sz="2400" b="1" dirty="0" smtClean="0">
              <a:solidFill>
                <a:srgbClr val="7030A0"/>
              </a:solidFill>
              <a:latin typeface="Twinkl Precursive Regular"/>
              <a:cs typeface="Twinkl Precursive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209028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31BF9B-19A9-448B-9A01-3B6E58D8A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2360" y="146178"/>
            <a:ext cx="2979689" cy="695972"/>
          </a:xfrm>
        </p:spPr>
        <p:txBody>
          <a:bodyPr>
            <a:normAutofit/>
          </a:bodyPr>
          <a:lstStyle/>
          <a:p>
            <a:r>
              <a:rPr lang="en-GB" sz="3200" b="1" u="sng" dirty="0">
                <a:latin typeface="Twinkl Precursive Regular"/>
                <a:cs typeface="Twinkl Precursive Regular"/>
              </a:rPr>
              <a:t>Practise it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2DF2DB1-7740-494C-9FD6-68DA57331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7" y="5608718"/>
            <a:ext cx="833493" cy="11290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DAAC0BA-4221-404B-812E-EF3C371CCB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74" t="10476" r="28061" b="10587"/>
          <a:stretch/>
        </p:blipFill>
        <p:spPr>
          <a:xfrm>
            <a:off x="10697304" y="5365194"/>
            <a:ext cx="1347643" cy="1345754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DA3EDE9A-93B7-4CE5-B184-343E3FEFDCB7}"/>
              </a:ext>
            </a:extLst>
          </p:cNvPr>
          <p:cNvSpPr txBox="1">
            <a:spLocks/>
          </p:cNvSpPr>
          <p:nvPr/>
        </p:nvSpPr>
        <p:spPr>
          <a:xfrm>
            <a:off x="304686" y="833551"/>
            <a:ext cx="11643919" cy="528345"/>
          </a:xfrm>
          <a:prstGeom prst="rect">
            <a:avLst/>
          </a:prstGeom>
          <a:ln w="19050"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1" u="sng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Key Learning Point</a:t>
            </a:r>
            <a:r>
              <a:rPr lang="en-GB" sz="1600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: </a:t>
            </a:r>
            <a:r>
              <a:rPr lang="en-GB" sz="16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Order or sequence intervals of time, including the fact that there are 24 hours in one day</a:t>
            </a:r>
            <a:endParaRPr lang="en-GB" sz="1600" b="1" dirty="0">
              <a:solidFill>
                <a:srgbClr val="7030A0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2C8DAEA2-2A2B-4298-8822-CB5E30E6D029}"/>
              </a:ext>
            </a:extLst>
          </p:cNvPr>
          <p:cNvSpPr txBox="1">
            <a:spLocks/>
          </p:cNvSpPr>
          <p:nvPr/>
        </p:nvSpPr>
        <p:spPr>
          <a:xfrm>
            <a:off x="1149951" y="5997222"/>
            <a:ext cx="9243297" cy="66307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u="sng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Stem Sentence:</a:t>
            </a:r>
            <a:r>
              <a:rPr lang="en-GB" sz="2000" b="1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 There are 24 hours in one day.</a:t>
            </a:r>
            <a:endParaRPr lang="en-GB" sz="1000" b="1" dirty="0">
              <a:solidFill>
                <a:srgbClr val="00B050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2587" y="1506850"/>
            <a:ext cx="113104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Twinkl Precursive Regular"/>
                <a:cs typeface="Twinkl Precursive Regular"/>
              </a:rPr>
              <a:t>Let’s put these times in order from shortest to longest.</a:t>
            </a:r>
          </a:p>
          <a:p>
            <a:endParaRPr lang="en-GB" sz="2400" dirty="0">
              <a:latin typeface="Twinkl Precursive Regular"/>
              <a:cs typeface="Twinkl Precursive Regular"/>
            </a:endParaRPr>
          </a:p>
          <a:p>
            <a:r>
              <a:rPr lang="en-GB" sz="2400" dirty="0" smtClean="0">
                <a:latin typeface="Twinkl Precursive Regular"/>
                <a:cs typeface="Twinkl Precursive Regular"/>
              </a:rPr>
              <a:t>60 minutes       35 minutes             15 minutes</a:t>
            </a:r>
          </a:p>
          <a:p>
            <a:endParaRPr lang="en-GB" sz="2400" dirty="0">
              <a:latin typeface="Twinkl Precursive Regular"/>
              <a:cs typeface="Twinkl Precursive Regular"/>
            </a:endParaRPr>
          </a:p>
          <a:p>
            <a:endParaRPr lang="en-GB" sz="2400" dirty="0" smtClean="0">
              <a:latin typeface="Twinkl Precursive Regular"/>
              <a:cs typeface="Twinkl Precursive Regular"/>
            </a:endParaRPr>
          </a:p>
          <a:p>
            <a:r>
              <a:rPr lang="en-GB" sz="2400" dirty="0" smtClean="0">
                <a:latin typeface="Twinkl Precursive Regular"/>
                <a:cs typeface="Twinkl Precursive Regular"/>
              </a:rPr>
              <a:t>7 hours         20 hours       13 hours</a:t>
            </a:r>
          </a:p>
          <a:p>
            <a:endParaRPr lang="en-GB" sz="2400" dirty="0" smtClean="0">
              <a:latin typeface="Twinkl Precursive Regular"/>
              <a:cs typeface="Twinkl Precursive Regular"/>
            </a:endParaRPr>
          </a:p>
          <a:p>
            <a:endParaRPr lang="en-GB" sz="2400" dirty="0">
              <a:latin typeface="Twinkl Precursive Regular"/>
              <a:cs typeface="Twinkl Precursive Regular"/>
            </a:endParaRPr>
          </a:p>
          <a:p>
            <a:r>
              <a:rPr lang="en-GB" sz="2400" dirty="0">
                <a:latin typeface="Twinkl Precursive Regular"/>
                <a:cs typeface="Twinkl Precursive Regular"/>
              </a:rPr>
              <a:t>1</a:t>
            </a:r>
            <a:r>
              <a:rPr lang="en-GB" sz="2400" dirty="0" smtClean="0">
                <a:latin typeface="Twinkl Precursive Regular"/>
                <a:cs typeface="Twinkl Precursive Regular"/>
              </a:rPr>
              <a:t> hour            1 day               16 hours    </a:t>
            </a:r>
            <a:endParaRPr lang="en-GB" sz="2400" dirty="0">
              <a:latin typeface="Twinkl Precursive Regular"/>
              <a:cs typeface="Twinkl Precursive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887318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31BF9B-19A9-448B-9A01-3B6E58D8A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23" y="142706"/>
            <a:ext cx="1410501" cy="740861"/>
          </a:xfrm>
        </p:spPr>
        <p:txBody>
          <a:bodyPr>
            <a:normAutofit fontScale="90000"/>
          </a:bodyPr>
          <a:lstStyle/>
          <a:p>
            <a:r>
              <a:rPr lang="en-GB" sz="3600" b="1" u="sng" dirty="0">
                <a:latin typeface="Twinkl Precursive Regular"/>
                <a:cs typeface="Twinkl Precursive Regular"/>
              </a:rPr>
              <a:t>Do it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D5D8CEC-35A6-4E7D-8A6A-807E49203C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28" t="2129" r="14787" b="2402"/>
          <a:stretch/>
        </p:blipFill>
        <p:spPr>
          <a:xfrm>
            <a:off x="10835800" y="5154693"/>
            <a:ext cx="1169042" cy="15696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7ADFD66-3967-44BD-93F3-C5D3D9C30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7" y="5608718"/>
            <a:ext cx="833493" cy="112900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63409" y="1512124"/>
            <a:ext cx="10771307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smtClean="0">
                <a:latin typeface="Twinkl Precursive Regular"/>
                <a:cs typeface="Twinkl Precursive Regular"/>
              </a:rPr>
              <a:t>Put these sets in order from shortest to longest.</a:t>
            </a:r>
          </a:p>
          <a:p>
            <a:endParaRPr lang="en-GB" sz="1000" dirty="0" smtClean="0">
              <a:latin typeface="Twinkl Precursive Regular"/>
              <a:cs typeface="Twinkl Precursive Regular"/>
            </a:endParaRPr>
          </a:p>
          <a:p>
            <a:r>
              <a:rPr lang="en-GB" sz="3600" dirty="0" smtClean="0">
                <a:latin typeface="Twinkl Precursive Regular"/>
                <a:cs typeface="Twinkl Precursive Regular"/>
              </a:rPr>
              <a:t>1. 40 minutes, 10 minutes, 55 minutes</a:t>
            </a:r>
          </a:p>
          <a:p>
            <a:r>
              <a:rPr lang="en-GB" sz="3600" dirty="0" smtClean="0">
                <a:latin typeface="Twinkl Precursive Regular"/>
                <a:cs typeface="Twinkl Precursive Regular"/>
              </a:rPr>
              <a:t>2. 45 minutes, 50 minutes, 1 hour</a:t>
            </a:r>
          </a:p>
          <a:p>
            <a:r>
              <a:rPr lang="en-GB" sz="3600" dirty="0" smtClean="0">
                <a:latin typeface="Twinkl Precursive Regular"/>
                <a:cs typeface="Twinkl Precursive Regular"/>
              </a:rPr>
              <a:t>3. 75 minutes, 1 hour, 25 minutes</a:t>
            </a:r>
          </a:p>
          <a:p>
            <a:r>
              <a:rPr lang="en-GB" sz="3600" dirty="0" smtClean="0">
                <a:latin typeface="Twinkl Precursive Regular"/>
                <a:cs typeface="Twinkl Precursive Regular"/>
              </a:rPr>
              <a:t>4. 1 day, 12 hours, 25 hours</a:t>
            </a:r>
          </a:p>
          <a:p>
            <a:r>
              <a:rPr lang="en-GB" sz="3600" dirty="0" smtClean="0">
                <a:latin typeface="Twinkl Precursive Regular"/>
                <a:cs typeface="Twinkl Precursive Regular"/>
              </a:rPr>
              <a:t>5. 30 hours, 30 minutes, 1 day</a:t>
            </a:r>
            <a:endParaRPr lang="en-GB" sz="3600" dirty="0">
              <a:latin typeface="Twinkl Precursive Regular"/>
              <a:cs typeface="Twinkl Precursive Regular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DA3EDE9A-93B7-4CE5-B184-343E3FEFDCB7}"/>
              </a:ext>
            </a:extLst>
          </p:cNvPr>
          <p:cNvSpPr txBox="1">
            <a:spLocks/>
          </p:cNvSpPr>
          <p:nvPr/>
        </p:nvSpPr>
        <p:spPr>
          <a:xfrm>
            <a:off x="364451" y="803669"/>
            <a:ext cx="11643919" cy="528345"/>
          </a:xfrm>
          <a:prstGeom prst="rect">
            <a:avLst/>
          </a:prstGeom>
          <a:ln w="19050"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1" u="sng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Key Learning Point</a:t>
            </a:r>
            <a:r>
              <a:rPr lang="en-GB" sz="1600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: </a:t>
            </a:r>
            <a:r>
              <a:rPr lang="en-GB" sz="16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Order or sequence intervals of time, including the fact that there are 24 hours in one day</a:t>
            </a:r>
            <a:endParaRPr lang="en-GB" sz="1600" b="1" dirty="0">
              <a:solidFill>
                <a:srgbClr val="7030A0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2C8DAEA2-2A2B-4298-8822-CB5E30E6D029}"/>
              </a:ext>
            </a:extLst>
          </p:cNvPr>
          <p:cNvSpPr txBox="1">
            <a:spLocks/>
          </p:cNvSpPr>
          <p:nvPr/>
        </p:nvSpPr>
        <p:spPr>
          <a:xfrm>
            <a:off x="1149951" y="5997222"/>
            <a:ext cx="9243297" cy="66307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u="sng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Stem Sentence:</a:t>
            </a:r>
            <a:r>
              <a:rPr lang="en-GB" sz="2000" b="1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 There are 24 hours in one day.</a:t>
            </a:r>
            <a:endParaRPr lang="en-GB" sz="1000" b="1" dirty="0">
              <a:solidFill>
                <a:srgbClr val="00B050"/>
              </a:solidFill>
              <a:latin typeface="Twinkl Precursive Regular"/>
              <a:cs typeface="Twinkl Precursive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971569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9B0230A-5418-4919-BF60-D806347B3E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16" t="7483" r="23699" b="13878"/>
          <a:stretch/>
        </p:blipFill>
        <p:spPr>
          <a:xfrm>
            <a:off x="10497128" y="5152146"/>
            <a:ext cx="1483129" cy="1367222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="" xmlns:a16="http://schemas.microsoft.com/office/drawing/2014/main" id="{993A64B7-940B-47D0-B691-6C6E19DF9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7" y="5608718"/>
            <a:ext cx="833493" cy="112900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="" xmlns:a16="http://schemas.microsoft.com/office/drawing/2014/main" id="{BC31BF9B-19A9-448B-9A01-3B6E58D8A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0973" y="170317"/>
            <a:ext cx="2527702" cy="644221"/>
          </a:xfrm>
        </p:spPr>
        <p:txBody>
          <a:bodyPr>
            <a:noAutofit/>
          </a:bodyPr>
          <a:lstStyle/>
          <a:p>
            <a:r>
              <a:rPr lang="en-GB" sz="3200" b="1" u="sng" dirty="0" smtClean="0">
                <a:latin typeface="Twinkl Precursive Regular"/>
                <a:cs typeface="Twinkl Precursive Regular"/>
              </a:rPr>
              <a:t>Twist </a:t>
            </a:r>
            <a:r>
              <a:rPr lang="en-GB" sz="3200" b="1" u="sng" dirty="0">
                <a:latin typeface="Twinkl Precursive Regular"/>
                <a:cs typeface="Twinkl Precursive Regular"/>
              </a:rPr>
              <a:t>it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34999" y="1603781"/>
            <a:ext cx="10583334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winkl Precursive Regular"/>
                <a:cs typeface="Twinkl Precursive Regular"/>
              </a:rPr>
              <a:t>Coco thinks </a:t>
            </a:r>
            <a:r>
              <a:rPr lang="en-US" sz="2400" dirty="0" smtClean="0">
                <a:latin typeface="Twinkl Precursive Regular"/>
                <a:cs typeface="Twinkl Precursive Regular"/>
              </a:rPr>
              <a:t>that 26 hours is shorter than 1 day.</a:t>
            </a:r>
            <a:endParaRPr lang="en-US" sz="2400" dirty="0" smtClean="0">
              <a:latin typeface="Twinkl Precursive Regular"/>
              <a:cs typeface="Twinkl Precursive Regular"/>
            </a:endParaRPr>
          </a:p>
          <a:p>
            <a:endParaRPr lang="en-US" sz="1000" dirty="0">
              <a:latin typeface="Twinkl Precursive Regular"/>
              <a:cs typeface="Twinkl Precursive Regular"/>
            </a:endParaRPr>
          </a:p>
          <a:p>
            <a:pPr algn="ctr"/>
            <a:endParaRPr lang="en-US" sz="2400" u="sng" dirty="0" smtClean="0">
              <a:solidFill>
                <a:srgbClr val="3366FF"/>
              </a:solidFill>
              <a:latin typeface="Twinkl Precursive Regular"/>
              <a:cs typeface="Twinkl Precursive Regular"/>
            </a:endParaRPr>
          </a:p>
          <a:p>
            <a:r>
              <a:rPr lang="en-US" sz="2400" dirty="0" smtClean="0">
                <a:latin typeface="Twinkl Precursive Regular"/>
                <a:cs typeface="Twinkl Precursive Regular"/>
              </a:rPr>
              <a:t>                                                             </a:t>
            </a:r>
            <a:r>
              <a:rPr lang="en-US" sz="2400" dirty="0" smtClean="0">
                <a:latin typeface="Twinkl Precursive Regular"/>
                <a:cs typeface="Twinkl Precursive Regular"/>
              </a:rPr>
              <a:t>  </a:t>
            </a:r>
            <a:endParaRPr lang="en-US" sz="2400" dirty="0" smtClean="0">
              <a:latin typeface="Twinkl Precursive Regular"/>
              <a:cs typeface="Twinkl Precursive Regular"/>
            </a:endParaRPr>
          </a:p>
          <a:p>
            <a:r>
              <a:rPr lang="en-US" sz="2400" dirty="0" smtClean="0">
                <a:latin typeface="Twinkl Precursive Regular"/>
                <a:cs typeface="Twinkl Precursive Regular"/>
              </a:rPr>
              <a:t> </a:t>
            </a:r>
            <a:endParaRPr lang="en-US" sz="2400" dirty="0" smtClean="0">
              <a:latin typeface="Twinkl Precursive Regular"/>
              <a:cs typeface="Twinkl Precursive Regular"/>
            </a:endParaRPr>
          </a:p>
          <a:p>
            <a:endParaRPr lang="en-GB" sz="1000" dirty="0" smtClean="0">
              <a:latin typeface="Twinkl Precursive Regular"/>
              <a:cs typeface="Twinkl Precursive Regular"/>
            </a:endParaRPr>
          </a:p>
          <a:p>
            <a:r>
              <a:rPr lang="en-GB" sz="2400" dirty="0" smtClean="0">
                <a:latin typeface="Twinkl Precursive Regular"/>
                <a:cs typeface="Twinkl Precursive Regular"/>
              </a:rPr>
              <a:t>Explain </a:t>
            </a:r>
            <a:r>
              <a:rPr lang="en-GB" sz="2400" dirty="0">
                <a:latin typeface="Twinkl Precursive Regular"/>
                <a:cs typeface="Twinkl Precursive Regular"/>
              </a:rPr>
              <a:t>why </a:t>
            </a:r>
            <a:r>
              <a:rPr lang="en-GB" sz="2400" dirty="0" smtClean="0">
                <a:latin typeface="Twinkl Precursive Regular"/>
                <a:cs typeface="Twinkl Precursive Regular"/>
              </a:rPr>
              <a:t>she </a:t>
            </a:r>
            <a:r>
              <a:rPr lang="en-GB" sz="2400" dirty="0">
                <a:latin typeface="Twinkl Precursive Regular"/>
                <a:cs typeface="Twinkl Precursive Regular"/>
              </a:rPr>
              <a:t>is incorrect</a:t>
            </a:r>
            <a:r>
              <a:rPr lang="en-GB" sz="2400" dirty="0" smtClean="0">
                <a:latin typeface="Twinkl Precursive Regular"/>
                <a:cs typeface="Twinkl Precursive Regular"/>
              </a:rPr>
              <a:t>?</a:t>
            </a:r>
          </a:p>
          <a:p>
            <a:endParaRPr lang="en-GB" sz="1000" dirty="0" smtClean="0">
              <a:latin typeface="Twinkl Precursive Regular"/>
              <a:cs typeface="Twinkl Precursive Regular"/>
            </a:endParaRPr>
          </a:p>
          <a:p>
            <a:r>
              <a:rPr lang="en-GB" sz="2400" dirty="0" smtClean="0">
                <a:solidFill>
                  <a:srgbClr val="0000FF"/>
                </a:solidFill>
                <a:latin typeface="Twinkl Precursive Regular"/>
                <a:cs typeface="Twinkl Precursive Regular"/>
              </a:rPr>
              <a:t>Coco is incorrect because </a:t>
            </a:r>
            <a:endParaRPr lang="en-GB" sz="2400" dirty="0">
              <a:solidFill>
                <a:srgbClr val="0000FF"/>
              </a:solidFill>
              <a:latin typeface="Twinkl Precursive Regular"/>
              <a:cs typeface="Twinkl Precursive Regular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677333" y="5446889"/>
            <a:ext cx="8890000" cy="1411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74512" y="4329288"/>
            <a:ext cx="8890000" cy="1411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74512" y="4907845"/>
            <a:ext cx="8890000" cy="1411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DA3EDE9A-93B7-4CE5-B184-343E3FEFDCB7}"/>
              </a:ext>
            </a:extLst>
          </p:cNvPr>
          <p:cNvSpPr txBox="1">
            <a:spLocks/>
          </p:cNvSpPr>
          <p:nvPr/>
        </p:nvSpPr>
        <p:spPr>
          <a:xfrm>
            <a:off x="349510" y="893315"/>
            <a:ext cx="11643919" cy="528345"/>
          </a:xfrm>
          <a:prstGeom prst="rect">
            <a:avLst/>
          </a:prstGeom>
          <a:ln w="19050"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1" u="sng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Key Learning Point</a:t>
            </a:r>
            <a:r>
              <a:rPr lang="en-GB" sz="1600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: </a:t>
            </a:r>
            <a:r>
              <a:rPr lang="en-GB" sz="16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Order or sequence intervals of time, including the fact that there are 24 hours in one day</a:t>
            </a:r>
            <a:endParaRPr lang="en-GB" sz="1600" b="1" dirty="0">
              <a:solidFill>
                <a:srgbClr val="7030A0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2C8DAEA2-2A2B-4298-8822-CB5E30E6D029}"/>
              </a:ext>
            </a:extLst>
          </p:cNvPr>
          <p:cNvSpPr txBox="1">
            <a:spLocks/>
          </p:cNvSpPr>
          <p:nvPr/>
        </p:nvSpPr>
        <p:spPr>
          <a:xfrm>
            <a:off x="1149951" y="5997222"/>
            <a:ext cx="9243297" cy="66307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u="sng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Stem Sentence:</a:t>
            </a:r>
            <a:r>
              <a:rPr lang="en-GB" sz="2000" b="1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 There are 24 hours in one day.</a:t>
            </a:r>
            <a:endParaRPr lang="en-GB" sz="1000" b="1" dirty="0">
              <a:solidFill>
                <a:srgbClr val="00B050"/>
              </a:solidFill>
              <a:latin typeface="Twinkl Precursive Regular"/>
              <a:cs typeface="Twinkl Precursive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87916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42982B5-1E52-4102-94BC-146388CBA4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87" t="3889" r="25469" b="8056"/>
          <a:stretch/>
        </p:blipFill>
        <p:spPr>
          <a:xfrm>
            <a:off x="10582519" y="5225921"/>
            <a:ext cx="1252246" cy="12443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316924D-C527-463B-8429-E4964874D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7" y="5608718"/>
            <a:ext cx="833493" cy="112900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="" xmlns:a16="http://schemas.microsoft.com/office/drawing/2014/main" id="{BC31BF9B-19A9-448B-9A01-3B6E58D8A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7853" y="213894"/>
            <a:ext cx="2935111" cy="785767"/>
          </a:xfrm>
        </p:spPr>
        <p:txBody>
          <a:bodyPr>
            <a:normAutofit/>
          </a:bodyPr>
          <a:lstStyle/>
          <a:p>
            <a:r>
              <a:rPr lang="en-GB" b="1" u="sng" dirty="0" smtClean="0">
                <a:latin typeface="Twinkl Precursive Regular"/>
                <a:cs typeface="Twinkl Precursive Regular"/>
              </a:rPr>
              <a:t>Solve </a:t>
            </a:r>
            <a:r>
              <a:rPr lang="en-GB" b="1" u="sng" dirty="0">
                <a:latin typeface="Twinkl Precursive Regular"/>
                <a:cs typeface="Twinkl Precursive Regular"/>
              </a:rPr>
              <a:t>it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DA3EDE9A-93B7-4CE5-B184-343E3FEFDCB7}"/>
              </a:ext>
            </a:extLst>
          </p:cNvPr>
          <p:cNvSpPr txBox="1">
            <a:spLocks/>
          </p:cNvSpPr>
          <p:nvPr/>
        </p:nvSpPr>
        <p:spPr>
          <a:xfrm>
            <a:off x="349510" y="1012844"/>
            <a:ext cx="11643919" cy="528345"/>
          </a:xfrm>
          <a:prstGeom prst="rect">
            <a:avLst/>
          </a:prstGeom>
          <a:ln w="19050"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1" u="sng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Key Learning Point</a:t>
            </a:r>
            <a:r>
              <a:rPr lang="en-GB" sz="1600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: </a:t>
            </a:r>
            <a:r>
              <a:rPr lang="en-GB" sz="16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Order or sequence intervals of time, including the fact that there are 24 hours in one day</a:t>
            </a:r>
            <a:endParaRPr lang="en-GB" sz="1600" b="1" dirty="0">
              <a:solidFill>
                <a:srgbClr val="7030A0"/>
              </a:solidFill>
              <a:latin typeface="Twinkl Precursive Regular"/>
              <a:cs typeface="Twinkl Precursive Regular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9940" y="1798016"/>
            <a:ext cx="64919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winkl Precursive Regular"/>
                <a:cs typeface="Twinkl Precursive Regular"/>
              </a:rPr>
              <a:t>Find the missing digits.</a:t>
            </a:r>
          </a:p>
          <a:p>
            <a:endParaRPr lang="en-US" sz="3200" dirty="0" smtClean="0">
              <a:solidFill>
                <a:srgbClr val="3366FF"/>
              </a:solidFill>
              <a:latin typeface="Twinkl Precursive Regular"/>
              <a:cs typeface="Twinkl Precursive Regular"/>
            </a:endParaRPr>
          </a:p>
          <a:p>
            <a:r>
              <a:rPr lang="en-US" sz="2800" dirty="0" smtClean="0">
                <a:latin typeface="Twinkl Precursive Regular"/>
                <a:cs typeface="Twinkl Precursive Regular"/>
              </a:rPr>
              <a:t>Solve them using the digits 2, 4, 6 and 0 at least once.</a:t>
            </a:r>
            <a:endParaRPr lang="en-US" sz="2800" dirty="0" smtClean="0">
              <a:latin typeface="Twinkl Precursive Regular"/>
              <a:cs typeface="Twinkl Precursive Regular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65882" y="524435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2C8DAEA2-2A2B-4298-8822-CB5E30E6D029}"/>
              </a:ext>
            </a:extLst>
          </p:cNvPr>
          <p:cNvSpPr txBox="1">
            <a:spLocks/>
          </p:cNvSpPr>
          <p:nvPr/>
        </p:nvSpPr>
        <p:spPr>
          <a:xfrm>
            <a:off x="1149951" y="5997222"/>
            <a:ext cx="9243297" cy="66307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u="sng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Stem Sentence:</a:t>
            </a:r>
            <a:r>
              <a:rPr lang="en-GB" sz="2000" b="1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 There are 24 hours in one day.</a:t>
            </a:r>
            <a:endParaRPr lang="en-GB" sz="1000" b="1" dirty="0">
              <a:solidFill>
                <a:srgbClr val="00B050"/>
              </a:solidFill>
              <a:latin typeface="Twinkl Precursive Regular"/>
              <a:cs typeface="Twinkl Precursive Regular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3427" y="1883335"/>
            <a:ext cx="4281397" cy="320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808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66D28B0-9D65-489C-B210-199846B35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47" y="2118153"/>
            <a:ext cx="4365624" cy="464254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AFADE38-4474-4D34-9920-A863C4E35FAD}"/>
              </a:ext>
            </a:extLst>
          </p:cNvPr>
          <p:cNvSpPr txBox="1"/>
          <p:nvPr/>
        </p:nvSpPr>
        <p:spPr>
          <a:xfrm>
            <a:off x="1332965" y="2837501"/>
            <a:ext cx="215984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What have </a:t>
            </a:r>
          </a:p>
          <a:p>
            <a:pPr algn="ctr"/>
            <a:r>
              <a:rPr lang="en-GB" sz="2400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we learnt?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3CB491E-46AF-43B2-B47B-267AB21C700A}"/>
              </a:ext>
            </a:extLst>
          </p:cNvPr>
          <p:cNvSpPr/>
          <p:nvPr/>
        </p:nvSpPr>
        <p:spPr>
          <a:xfrm>
            <a:off x="4938889" y="4205112"/>
            <a:ext cx="6834011" cy="242749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85E2B48-097C-4F12-9CFD-ECAA4CDAE20B}"/>
              </a:ext>
            </a:extLst>
          </p:cNvPr>
          <p:cNvSpPr txBox="1"/>
          <p:nvPr/>
        </p:nvSpPr>
        <p:spPr>
          <a:xfrm>
            <a:off x="466725" y="257175"/>
            <a:ext cx="641801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winkl Precursive Regular"/>
                <a:cs typeface="Twinkl Precursive Regular"/>
              </a:rPr>
              <a:t>Coming together to feel successful. Confirming the learning.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2C8DAEA2-2A2B-4298-8822-CB5E30E6D029}"/>
              </a:ext>
            </a:extLst>
          </p:cNvPr>
          <p:cNvSpPr txBox="1">
            <a:spLocks/>
          </p:cNvSpPr>
          <p:nvPr/>
        </p:nvSpPr>
        <p:spPr>
          <a:xfrm>
            <a:off x="5122333" y="4388556"/>
            <a:ext cx="6519334" cy="217311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u="sng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Stem Sentence:</a:t>
            </a:r>
            <a:r>
              <a:rPr lang="en-GB" sz="3200" b="1" dirty="0">
                <a:solidFill>
                  <a:srgbClr val="00B050"/>
                </a:solidFill>
                <a:latin typeface="Twinkl Precursive Regular"/>
                <a:cs typeface="Twinkl Precursive Regular"/>
              </a:rPr>
              <a:t> After the minute hand passes half past, the time stops being ‘minutes past’ and</a:t>
            </a:r>
            <a:endParaRPr lang="en-GB" sz="1200" b="1" dirty="0">
              <a:solidFill>
                <a:srgbClr val="00B050"/>
              </a:solidFill>
              <a:latin typeface="Twinkl Precursive Regular"/>
              <a:cs typeface="Twinkl Precursive Regular"/>
            </a:endParaRPr>
          </a:p>
          <a:p>
            <a:endParaRPr lang="en-GB" sz="1000" b="1" dirty="0" smtClean="0">
              <a:solidFill>
                <a:srgbClr val="00B050"/>
              </a:solidFill>
              <a:latin typeface="Twinkl Precursive Regular"/>
              <a:cs typeface="Twinkl Precursive Regular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E53EDC88-0C62-4469-926A-86D84C6BD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5896" y="5912554"/>
            <a:ext cx="595815" cy="8070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E9BBF40-9B8C-4524-A08B-B99680A775ED}"/>
              </a:ext>
            </a:extLst>
          </p:cNvPr>
          <p:cNvSpPr txBox="1"/>
          <p:nvPr/>
        </p:nvSpPr>
        <p:spPr>
          <a:xfrm>
            <a:off x="7786391" y="710173"/>
            <a:ext cx="3640667" cy="304698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t</a:t>
            </a:r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ime   clock</a:t>
            </a:r>
          </a:p>
          <a:p>
            <a:r>
              <a:rPr lang="en-GB" sz="2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h</a:t>
            </a:r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our hand</a:t>
            </a:r>
          </a:p>
          <a:p>
            <a:r>
              <a:rPr lang="en-GB" sz="2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m</a:t>
            </a:r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inute hand</a:t>
            </a:r>
          </a:p>
          <a:p>
            <a:r>
              <a:rPr lang="en-GB" sz="2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q</a:t>
            </a:r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uarter past</a:t>
            </a:r>
          </a:p>
          <a:p>
            <a:r>
              <a:rPr lang="en-GB" sz="2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q</a:t>
            </a:r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uarter to </a:t>
            </a:r>
          </a:p>
          <a:p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60 minutes   hour</a:t>
            </a:r>
          </a:p>
          <a:p>
            <a:r>
              <a:rPr lang="en-GB" sz="2400" b="1" dirty="0">
                <a:solidFill>
                  <a:srgbClr val="7030A0"/>
                </a:solidFill>
                <a:latin typeface="Twinkl Precursive Regular"/>
                <a:cs typeface="Twinkl Precursive Regular"/>
              </a:rPr>
              <a:t>p</a:t>
            </a:r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ast       to </a:t>
            </a:r>
            <a:endParaRPr lang="en-GB" sz="2400" b="1" dirty="0" smtClean="0">
              <a:solidFill>
                <a:srgbClr val="7030A0"/>
              </a:solidFill>
              <a:latin typeface="Twinkl Precursive Regular"/>
              <a:cs typeface="Twinkl Precursive Regular"/>
            </a:endParaRPr>
          </a:p>
          <a:p>
            <a:r>
              <a:rPr lang="en-GB" sz="2400" b="1" dirty="0" smtClean="0">
                <a:solidFill>
                  <a:srgbClr val="7030A0"/>
                </a:solidFill>
                <a:latin typeface="Twinkl Precursive Regular"/>
                <a:cs typeface="Twinkl Precursive Regular"/>
              </a:rPr>
              <a:t>24 hours in a day</a:t>
            </a:r>
            <a:endParaRPr lang="en-GB" sz="2400" b="1" dirty="0" smtClean="0">
              <a:solidFill>
                <a:srgbClr val="7030A0"/>
              </a:solidFill>
              <a:latin typeface="Twinkl Precursive Regular"/>
              <a:cs typeface="Twinkl Precursive Regular"/>
            </a:endParaRPr>
          </a:p>
        </p:txBody>
      </p:sp>
    </p:spTree>
    <p:extLst>
      <p:ext uri="{BB962C8B-B14F-4D97-AF65-F5344CB8AC3E}">
        <p14:creationId xmlns:p14="http://schemas.microsoft.com/office/powerpoint/2010/main" val="830168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4721</TotalTime>
  <Words>545</Words>
  <Application>Microsoft Macintosh PowerPoint</Application>
  <PresentationFormat>Custom</PresentationFormat>
  <Paragraphs>97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Number Fact check</vt:lpstr>
      <vt:lpstr>KLP: Order or sequence intervals of time, including the fact that there are 24 hours in one day</vt:lpstr>
      <vt:lpstr>Teach it</vt:lpstr>
      <vt:lpstr>Teach it</vt:lpstr>
      <vt:lpstr>Practise it</vt:lpstr>
      <vt:lpstr>Do it</vt:lpstr>
      <vt:lpstr>Twist it</vt:lpstr>
      <vt:lpstr>Solve it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 or Number Fact check</dc:title>
  <dc:creator>Gemma Matthews</dc:creator>
  <cp:lastModifiedBy>Pete Edwards</cp:lastModifiedBy>
  <cp:revision>98</cp:revision>
  <dcterms:created xsi:type="dcterms:W3CDTF">2020-02-11T14:15:13Z</dcterms:created>
  <dcterms:modified xsi:type="dcterms:W3CDTF">2020-03-19T11:02:27Z</dcterms:modified>
</cp:coreProperties>
</file>