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2" r:id="rId4"/>
    <p:sldId id="270" r:id="rId5"/>
    <p:sldId id="273" r:id="rId6"/>
    <p:sldId id="265" r:id="rId7"/>
    <p:sldId id="274" r:id="rId8"/>
    <p:sldId id="271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C1"/>
    <a:srgbClr val="EDF1BF"/>
    <a:srgbClr val="FF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96" y="-1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E71A0-D25B-4BD4-B0B9-F52478659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B73576-2107-404C-8A58-F3CD63FD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1DDDC-BA0B-4BBD-936B-E119C35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C72D8-4062-4E90-9D4B-88189D7B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D7393-1FDA-429B-B164-0193AF6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EFC57-F9AC-4473-961C-D6466114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65AD90-FF59-4765-80D5-963C8AEA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DB4F0-DFA3-4CD9-A4A9-3D0B00C2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0D32E-F29E-43C9-9E95-0CDEA81E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CCEA71-6D3F-4CA3-A0D9-B3E7844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95BD26-3100-45FE-A5F5-FDEEE4224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BF5769-6656-4F2E-B24E-C7BF2DDE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5B9D0B-F9E9-436A-93B5-7C0D83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02EE4-6A72-4857-8739-E33E2FC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C082A0-402C-440F-B655-15A8A738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4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0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14ACC-3A1C-4650-91A8-A5646C98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08DBE-5631-4669-AD07-628FDDC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9D8845-DFE4-4305-BD2C-96F99EB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F9222A-16C8-4BF0-8B57-6BAA8EF9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A2DBC9-87C4-4FA2-B970-D1AF7650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6ED66-5732-4C70-8416-3E2122B0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2E354-372A-43CD-80DE-D6217178C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BF0D9D-9B8C-406F-9F16-49114792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EF24C6-7193-4EC6-8092-E3C5AD4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19B769-5CA3-4D5A-B1A5-F21E2DB6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8A0A37-9843-4467-98B1-838B68A8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802CB-994E-4D71-A3EB-682794AA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E786C-51BE-43FD-8140-3F3B5F5B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5F9422-FB51-4557-8E24-A452E9C5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2B770B-C817-4AB3-8125-FD5CF696F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D5FAFF-D511-45C7-AB85-4B68CE5A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D177F2-B007-476D-BFDF-84D6EFC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00427C-FCC0-4DFC-8265-31F4B662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2176C9-5A17-46F0-97B9-67636E5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8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9CCF6-044B-4E58-9750-6909D3AE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044FFF-E85B-49D1-A3C7-8FFA4FEB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62F05D-CE66-4D20-88C1-3FA4471C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AA5CB0-36F5-456A-8535-8EF6794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AFC8B8-74D1-48D2-A58C-126DA4C8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1C5C07-E5F7-43C1-B10F-6BC614A9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4E6D53-87E2-4BF3-A15B-E20081BD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AF1A19-675B-47D5-9C1E-938FEC0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66679-6A8F-4609-AB7B-F11F5708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B35AB8-7301-42A4-95B7-BDFCEBCA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0DB40D-CB83-4482-B92C-EB5E2705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C4A2F-AE70-4B2F-A61C-51FB62A4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B409E-3B30-4AEE-B2DF-B480A668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B97615-660E-4039-9AD4-0D7ADCA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125F96-FB44-440B-94DA-0B3ADA2BE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E8F6C5-F768-4863-8707-8879DBC4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ED3033-F9F4-4576-9791-DE12C10C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5298DF-D2B1-401D-8C92-A05F635F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AE2989-E380-457F-99FC-C10E57C2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4AE539-614C-48ED-B580-33A14864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8489D3-C670-4A59-89ED-D10FEF25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265709-69C7-4A92-9477-DB63F1DC7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EC15BF-42D1-4D0B-9141-01E8E6BD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7559F-9D99-4BA8-910A-2B0E19A7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file://localhost/http://tbn1.google.com/images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file://localhost/http://www.ukcoinpics.co.uk/dec/02/2_92r.jpg" TargetMode="External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8F_g3MGtM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685" y="1244601"/>
            <a:ext cx="7968190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Year </a:t>
            </a:r>
            <a:r>
              <a:rPr lang="en-US" sz="60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2</a:t>
            </a:r>
            <a: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/>
            </a:r>
            <a:b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</a:br>
            <a:r>
              <a:rPr lang="en-US" sz="4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Money</a:t>
            </a:r>
          </a:p>
          <a:p>
            <a:pPr algn="ctr">
              <a:defRPr/>
            </a:pPr>
            <a:r>
              <a:rPr lang="en-GB" sz="3200" dirty="0">
                <a:latin typeface="Twinkl Precursive Regular"/>
                <a:cs typeface="Twinkl Precursive Regular"/>
              </a:rPr>
              <a:t>Lesson </a:t>
            </a:r>
            <a:r>
              <a:rPr lang="en-GB" sz="3200" dirty="0" smtClean="0">
                <a:latin typeface="Twinkl Precursive Regular"/>
                <a:cs typeface="Twinkl Precursive Regular"/>
              </a:rPr>
              <a:t>5</a:t>
            </a:r>
            <a:r>
              <a:rPr lang="en-GB" sz="3200" dirty="0" smtClean="0">
                <a:latin typeface="Twinkl Precursive Regular"/>
                <a:cs typeface="Twinkl Precursive Regular"/>
              </a:rPr>
              <a:t>: Find the sum of different amounts of pence</a:t>
            </a:r>
          </a:p>
          <a:p>
            <a:pPr algn="ctr">
              <a:defRPr/>
            </a:pPr>
            <a:endParaRPr lang="en-US" sz="2000" dirty="0" smtClean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07" y="5485165"/>
            <a:ext cx="962846" cy="7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3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28110" y="4586111"/>
            <a:ext cx="1483129" cy="136722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993A64B7-940B-47D0-B691-6C6E19DF9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222" y="294569"/>
            <a:ext cx="2935111" cy="91898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999" y="1603781"/>
            <a:ext cx="1058333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Coco thinks </a:t>
            </a:r>
            <a:r>
              <a:rPr lang="en-US" sz="2400" dirty="0" smtClean="0">
                <a:latin typeface="Twinkl Precursive Regular"/>
                <a:cs typeface="Twinkl Precursive Regular"/>
              </a:rPr>
              <a:t>that:</a:t>
            </a:r>
          </a:p>
          <a:p>
            <a:endParaRPr lang="en-US" sz="2400" dirty="0">
              <a:latin typeface="Twinkl Precursive Regular"/>
              <a:cs typeface="Twinkl Precursive Regular"/>
            </a:endParaRPr>
          </a:p>
          <a:p>
            <a:pPr algn="ctr"/>
            <a:r>
              <a:rPr lang="en-US" sz="2400" dirty="0" smtClean="0">
                <a:latin typeface="Twinkl Precursive Regular"/>
                <a:cs typeface="Twinkl Precursive Regular"/>
              </a:rPr>
              <a:t>  </a:t>
            </a:r>
            <a:r>
              <a:rPr lang="en-US" sz="3200" dirty="0" smtClean="0">
                <a:solidFill>
                  <a:srgbClr val="3366FF"/>
                </a:solidFill>
                <a:latin typeface="Twinkl Precursive Regular"/>
                <a:cs typeface="Twinkl Precursive Regular"/>
              </a:rPr>
              <a:t>10p + 5p = 15</a:t>
            </a:r>
            <a:endParaRPr lang="en-US" sz="3200" u="sng" dirty="0" smtClean="0">
              <a:solidFill>
                <a:srgbClr val="3366FF"/>
              </a:solidFill>
              <a:latin typeface="Twinkl Precursive Regular"/>
              <a:cs typeface="Twinkl Precursive Regular"/>
            </a:endParaRP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  <a:endParaRPr lang="en-US" sz="2400" dirty="0" smtClean="0">
              <a:latin typeface="Twinkl Precursive Regular"/>
              <a:cs typeface="Twinkl Precursive Regular"/>
            </a:endParaRPr>
          </a:p>
          <a:p>
            <a:endParaRPr lang="en-GB" sz="24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400" dirty="0">
                <a:latin typeface="Twinkl Precursive Regular"/>
                <a:cs typeface="Twinkl Precursive Regular"/>
              </a:rPr>
              <a:t>why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she </a:t>
            </a:r>
            <a:r>
              <a:rPr lang="en-GB" sz="2400" dirty="0">
                <a:latin typeface="Twinkl Precursive Regular"/>
                <a:cs typeface="Twinkl Precursive Regular"/>
              </a:rPr>
              <a:t>is incorrect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Coco is incorrect because </a:t>
            </a:r>
            <a:endParaRPr lang="en-GB" sz="24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4999" y="4992644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3979" y="3930886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3979" y="4466509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addition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373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10791425" y="5477220"/>
            <a:ext cx="1258271" cy="1250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16924D-C527-463B-8429-E4964874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853" y="213894"/>
            <a:ext cx="2935111" cy="78576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665" y="1109892"/>
            <a:ext cx="105833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winkl Precursive Regular"/>
                <a:cs typeface="Twinkl Precursive Regular"/>
              </a:rPr>
              <a:t>Coco buys three items. Investigate how much she could have spent.</a:t>
            </a:r>
          </a:p>
          <a:p>
            <a:endParaRPr lang="en-US" sz="3200" dirty="0" smtClean="0">
              <a:latin typeface="Twinkl Precursive Regular"/>
              <a:cs typeface="Twinkl Precursive Regular"/>
            </a:endParaRPr>
          </a:p>
          <a:p>
            <a:endParaRPr lang="en-US" sz="3200" dirty="0">
              <a:latin typeface="Twinkl Precursive Regular"/>
              <a:cs typeface="Twinkl Precursive Regular"/>
            </a:endParaRPr>
          </a:p>
          <a:p>
            <a:endParaRPr lang="en-US" sz="3200" dirty="0" smtClean="0">
              <a:latin typeface="Twinkl Precursive Regular"/>
              <a:cs typeface="Twinkl Precursive Regular"/>
            </a:endParaRPr>
          </a:p>
          <a:p>
            <a:endParaRPr lang="en-US" sz="3200" dirty="0">
              <a:latin typeface="Twinkl Precursive Regular"/>
              <a:cs typeface="Twinkl Precursive Regular"/>
            </a:endParaRPr>
          </a:p>
          <a:p>
            <a:r>
              <a:rPr lang="en-US" sz="3200" dirty="0" smtClean="0">
                <a:latin typeface="Twinkl Precursive Regular"/>
                <a:cs typeface="Twinkl Precursive Regular"/>
              </a:rPr>
              <a:t>What is the </a:t>
            </a:r>
            <a:r>
              <a:rPr lang="en-US" sz="3200" i="1" dirty="0" smtClean="0">
                <a:solidFill>
                  <a:srgbClr val="3366FF"/>
                </a:solidFill>
                <a:latin typeface="Twinkl Precursive Regular"/>
                <a:cs typeface="Twinkl Precursive Regular"/>
              </a:rPr>
              <a:t>least</a:t>
            </a:r>
            <a:r>
              <a:rPr lang="en-US" sz="3200" dirty="0" smtClean="0">
                <a:latin typeface="Twinkl Precursive Regular"/>
                <a:cs typeface="Twinkl Precursive Regular"/>
              </a:rPr>
              <a:t> and </a:t>
            </a:r>
            <a:r>
              <a:rPr lang="en-US" sz="3200" i="1" dirty="0" smtClean="0">
                <a:solidFill>
                  <a:srgbClr val="3366FF"/>
                </a:solidFill>
                <a:latin typeface="Twinkl Precursive Regular"/>
                <a:cs typeface="Twinkl Precursive Regular"/>
              </a:rPr>
              <a:t>most</a:t>
            </a:r>
            <a:r>
              <a:rPr lang="en-US" sz="3200" dirty="0" smtClean="0">
                <a:latin typeface="Twinkl Precursive Regular"/>
                <a:cs typeface="Twinkl Precursive Regular"/>
              </a:rPr>
              <a:t> she could have spent?</a:t>
            </a:r>
            <a:endParaRPr lang="en-US" sz="32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addition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95" y="2164442"/>
            <a:ext cx="4167745" cy="18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0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118153"/>
            <a:ext cx="4365624" cy="4642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FADE38-4474-4D34-9920-A863C4E35FAD}"/>
              </a:ext>
            </a:extLst>
          </p:cNvPr>
          <p:cNvSpPr txBox="1"/>
          <p:nvPr/>
        </p:nvSpPr>
        <p:spPr>
          <a:xfrm>
            <a:off x="1332965" y="2837501"/>
            <a:ext cx="2159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3CB491E-46AF-43B2-B47B-267AB21C700A}"/>
              </a:ext>
            </a:extLst>
          </p:cNvPr>
          <p:cNvSpPr/>
          <p:nvPr/>
        </p:nvSpPr>
        <p:spPr>
          <a:xfrm>
            <a:off x="4938889" y="4205112"/>
            <a:ext cx="6834011" cy="2427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5E2B48-097C-4F12-9CFD-ECAA4CDAE20B}"/>
              </a:ext>
            </a:extLst>
          </p:cNvPr>
          <p:cNvSpPr txBox="1"/>
          <p:nvPr/>
        </p:nvSpPr>
        <p:spPr>
          <a:xfrm>
            <a:off x="466725" y="257175"/>
            <a:ext cx="64180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122333" y="4388556"/>
            <a:ext cx="6519334" cy="21731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</a:t>
            </a:r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endParaRPr lang="en-GB" sz="32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</a:t>
            </a:r>
            <a:r>
              <a:rPr lang="en-GB" sz="32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money.</a:t>
            </a:r>
            <a:endParaRPr lang="en-GB" sz="10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3EDC88-0C62-4469-926A-86D84C6B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896" y="5912554"/>
            <a:ext cx="595815" cy="807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2000" y="760433"/>
            <a:ext cx="3640667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coin   sum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£2</a:t>
            </a: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£10     1p    2p   5p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10p    20p    50p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01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4255C0-3E9C-48CF-996E-1BE3A959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78" y="767280"/>
            <a:ext cx="11511688" cy="95337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Twinkl Precursive Regular"/>
                <a:cs typeface="Twinkl Precursive Regular"/>
              </a:rPr>
              <a:t>Number </a:t>
            </a:r>
            <a:r>
              <a:rPr lang="en-GB" sz="4800" dirty="0">
                <a:latin typeface="Twinkl Precursive Regular"/>
                <a:cs typeface="Twinkl Precursive Regular"/>
              </a:rPr>
              <a:t>Fact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600E9E-7AE5-499B-ACC7-4BB10D457151}"/>
              </a:ext>
            </a:extLst>
          </p:cNvPr>
          <p:cNvSpPr txBox="1"/>
          <p:nvPr/>
        </p:nvSpPr>
        <p:spPr>
          <a:xfrm>
            <a:off x="8480778" y="396896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Unit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: Money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50" y="1914459"/>
            <a:ext cx="7233039" cy="45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721079" y="442209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 Precursive" panose="02000000000000000000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838200" y="735013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We are learning to: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8197" name="Content Placeholder 15"/>
          <p:cNvSpPr>
            <a:spLocks noGrp="1"/>
          </p:cNvSpPr>
          <p:nvPr>
            <p:ph idx="1"/>
          </p:nvPr>
        </p:nvSpPr>
        <p:spPr>
          <a:xfrm>
            <a:off x="838200" y="1127125"/>
            <a:ext cx="10515600" cy="1409700"/>
          </a:xfrm>
        </p:spPr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Find the sum of different amounts of pence: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0" name="Picture 9" descr="Screen Shot 2020-04-01 at 07.50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0" t="23046" r="11574" b="17696"/>
          <a:stretch/>
        </p:blipFill>
        <p:spPr>
          <a:xfrm>
            <a:off x="8819443" y="2253257"/>
            <a:ext cx="3160891" cy="4484414"/>
          </a:xfrm>
          <a:prstGeom prst="rect">
            <a:avLst/>
          </a:prstGeom>
        </p:spPr>
      </p:pic>
      <p:pic>
        <p:nvPicPr>
          <p:cNvPr id="6" name="Picture 4" descr="See full size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18" y="2865468"/>
            <a:ext cx="4401960" cy="35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ownload (2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 b="5957"/>
          <a:stretch>
            <a:fillRect/>
          </a:stretch>
        </p:blipFill>
        <p:spPr bwMode="auto">
          <a:xfrm>
            <a:off x="4186789" y="3638194"/>
            <a:ext cx="784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74" y="5125199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ownload (1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85" y="3740116"/>
            <a:ext cx="787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728513" y="4618815"/>
            <a:ext cx="66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10p</a:t>
            </a:r>
            <a:endParaRPr lang="en-GB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2888420" y="5802123"/>
            <a:ext cx="7460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20p</a:t>
            </a:r>
            <a:endParaRPr lang="en-GB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212498" y="4469948"/>
            <a:ext cx="75955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50p</a:t>
            </a:r>
            <a:endParaRPr lang="en-GB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pic>
        <p:nvPicPr>
          <p:cNvPr id="20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93" y="3678795"/>
            <a:ext cx="725456" cy="72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3013796" y="4460228"/>
            <a:ext cx="75955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2</a:t>
            </a:r>
            <a:r>
              <a:rPr lang="en-GB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p</a:t>
            </a:r>
            <a:endParaRPr lang="en-GB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43" y="5035360"/>
            <a:ext cx="606895" cy="60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689717" y="5770695"/>
            <a:ext cx="75955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5p</a:t>
            </a:r>
            <a:endParaRPr lang="en-GB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4324364" y="5716656"/>
            <a:ext cx="75955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1</a:t>
            </a:r>
            <a:r>
              <a:rPr lang="en-GB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p</a:t>
            </a:r>
            <a:endParaRPr lang="en-GB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pic>
        <p:nvPicPr>
          <p:cNvPr id="2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4" y="5148154"/>
            <a:ext cx="512526" cy="51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721079" y="442210"/>
            <a:ext cx="10850033" cy="125112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 Precursive" panose="02000000000000000000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838200" y="735013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What do we know already?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8197" name="Content Placeholder 15"/>
          <p:cNvSpPr>
            <a:spLocks noGrp="1"/>
          </p:cNvSpPr>
          <p:nvPr>
            <p:ph idx="1"/>
          </p:nvPr>
        </p:nvSpPr>
        <p:spPr>
          <a:xfrm>
            <a:off x="344311" y="1903235"/>
            <a:ext cx="8164689" cy="42978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number on the note or coin tells us how much it is </a:t>
            </a: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worth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</a:t>
            </a: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money</a:t>
            </a:r>
          </a:p>
          <a:p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</a:t>
            </a: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multiplication </a:t>
            </a:r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to work out the sum of </a:t>
            </a: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money</a:t>
            </a:r>
          </a:p>
          <a:p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the 10 times table to work out the sum of money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0" name="Picture 9" descr="Screen Shot 2020-04-01 at 07.50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0" t="23046" r="11574" b="17696"/>
          <a:stretch/>
        </p:blipFill>
        <p:spPr>
          <a:xfrm>
            <a:off x="8819443" y="2253257"/>
            <a:ext cx="3160891" cy="4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27045" y="402167"/>
            <a:ext cx="225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10164547" y="4878520"/>
            <a:ext cx="1668661" cy="1666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3554" y="5811228"/>
            <a:ext cx="50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vs8F_g3MGtM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2508" y="5365399"/>
            <a:ext cx="9296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inkl Precursive Regular"/>
                <a:cs typeface="Twinkl Precursive Regular"/>
              </a:rPr>
              <a:t>UK Coins Explained for Kids - Maths Money Learning Video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76" y="1015168"/>
            <a:ext cx="7498560" cy="4199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509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8" y="378892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810718" y="5441831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85281" y="33507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2000" y="760433"/>
            <a:ext cx="3640667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coin  sum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£2</a:t>
            </a: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£10     1p    2p   5p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10p    20p    50p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531" y="1240721"/>
            <a:ext cx="7941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Coco has been to the toy shop. </a:t>
            </a:r>
            <a:r>
              <a:rPr lang="en-US" sz="20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She bought a train and a robot. How much did she spend?</a:t>
            </a:r>
            <a:r>
              <a:rPr lang="en-US" sz="20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 </a:t>
            </a:r>
            <a:endParaRPr lang="en-US" sz="20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9033763" y="5098880"/>
            <a:ext cx="491502" cy="50776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052378" y="5127547"/>
            <a:ext cx="387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5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71731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addition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41" y="2290310"/>
            <a:ext cx="2844800" cy="284480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3717566" y="2368865"/>
            <a:ext cx="26731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Twinkl Precursive Regular"/>
                <a:cs typeface="Twinkl Precursive Regular"/>
              </a:rPr>
              <a:t>10p + 35p =</a:t>
            </a:r>
            <a:endParaRPr lang="en-GB" sz="32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34856" y="3899282"/>
            <a:ext cx="26731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8000"/>
                </a:solidFill>
                <a:latin typeface="Twinkl Precursive Regular"/>
                <a:cs typeface="Twinkl Precursive Regular"/>
              </a:rPr>
              <a:t>35p</a:t>
            </a:r>
            <a:r>
              <a:rPr lang="en-GB" sz="3200" dirty="0" smtClean="0">
                <a:latin typeface="Twinkl Precursive Regular"/>
                <a:cs typeface="Twinkl Precursive Regular"/>
              </a:rPr>
              <a:t> + 10p =</a:t>
            </a:r>
            <a:endParaRPr lang="en-GB" sz="32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476930" y="3068358"/>
            <a:ext cx="7941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When adding different amounts, it is easier to start with the largest amount first!</a:t>
            </a:r>
            <a:endParaRPr lang="en-US" sz="20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39053" y="4255641"/>
            <a:ext cx="1688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07536" y="3813603"/>
            <a:ext cx="23243" cy="2063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268740" y="3796302"/>
            <a:ext cx="418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T</a:t>
            </a:r>
            <a:endParaRPr lang="en-GB" sz="20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083179" y="3782792"/>
            <a:ext cx="482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O</a:t>
            </a:r>
            <a:endParaRPr lang="en-GB" sz="20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272519" y="4340491"/>
            <a:ext cx="418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3</a:t>
            </a: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086959" y="4330771"/>
            <a:ext cx="418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winkl Precursive Regular"/>
                <a:cs typeface="Twinkl Precursive Regular"/>
              </a:rPr>
              <a:t>5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8226881" y="5102671"/>
            <a:ext cx="491502" cy="50776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8272518" y="5144848"/>
            <a:ext cx="387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4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6244540" y="3998644"/>
            <a:ext cx="1037895" cy="50776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290178" y="4027311"/>
            <a:ext cx="965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45p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0767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1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8" y="378892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810718" y="5441831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85281" y="33507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2000" y="760433"/>
            <a:ext cx="3640667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coin  sum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£2</a:t>
            </a: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£10     1p    2p   5p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10p    20p    50p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531" y="1240721"/>
            <a:ext cx="79410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Coco has been to the toy shop. </a:t>
            </a:r>
            <a:r>
              <a:rPr lang="en-US" sz="20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She bought a puppet and some roller skates. How much did she spend?</a:t>
            </a:r>
            <a:r>
              <a:rPr lang="en-US" sz="20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 </a:t>
            </a:r>
            <a:endParaRPr lang="en-US" sz="20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9033763" y="5409609"/>
            <a:ext cx="491502" cy="50776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052378" y="5438276"/>
            <a:ext cx="387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0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71731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addition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21345" y="2332125"/>
            <a:ext cx="26731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8000"/>
                </a:solidFill>
                <a:latin typeface="Twinkl Precursive Regular"/>
                <a:cs typeface="Twinkl Precursive Regular"/>
              </a:rPr>
              <a:t>28p</a:t>
            </a:r>
            <a:r>
              <a:rPr lang="en-GB" sz="3200" dirty="0" smtClean="0">
                <a:latin typeface="Twinkl Precursive Regular"/>
                <a:cs typeface="Twinkl Precursive Regular"/>
              </a:rPr>
              <a:t> + 12p =</a:t>
            </a:r>
            <a:endParaRPr lang="en-GB" sz="32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530975" y="3973526"/>
            <a:ext cx="4440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winkl Precursive Regular" charset="0"/>
                <a:cs typeface="Twinkl Precursive Regular" charset="0"/>
              </a:rPr>
              <a:t>Remember to exchange groups of 10!</a:t>
            </a:r>
            <a:endParaRPr lang="en-US" sz="2000" dirty="0">
              <a:solidFill>
                <a:srgbClr val="FF0000"/>
              </a:solidFill>
              <a:latin typeface="Twinkl Precursive Regular" charset="0"/>
              <a:cs typeface="Twinkl Precursive Regula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39053" y="4255641"/>
            <a:ext cx="1688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07536" y="3813603"/>
            <a:ext cx="23243" cy="2063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268740" y="3796302"/>
            <a:ext cx="418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T</a:t>
            </a:r>
            <a:endParaRPr lang="en-GB" sz="20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083179" y="3782792"/>
            <a:ext cx="482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O</a:t>
            </a:r>
            <a:endParaRPr lang="en-GB" sz="20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272519" y="4259431"/>
            <a:ext cx="4188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winkl Precursive Regular"/>
                <a:cs typeface="Twinkl Precursive Regular"/>
              </a:rPr>
              <a:t>2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1</a:t>
            </a:r>
          </a:p>
          <a:p>
            <a:endParaRPr lang="en-GB" sz="8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>
                <a:solidFill>
                  <a:srgbClr val="FF0000"/>
                </a:solidFill>
                <a:latin typeface="Twinkl Precursive Regular"/>
                <a:cs typeface="Twinkl Precursive Regular"/>
              </a:rPr>
              <a:t>1</a:t>
            </a:r>
            <a:endParaRPr lang="en-GB" sz="2000" dirty="0" smtClean="0">
              <a:solidFill>
                <a:srgbClr val="FF000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073448" y="4263221"/>
            <a:ext cx="559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8</a:t>
            </a: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2</a:t>
            </a:r>
          </a:p>
          <a:p>
            <a:endParaRPr lang="en-GB" sz="8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1</a:t>
            </a:r>
            <a:r>
              <a:rPr lang="en-GB" sz="2000" dirty="0" smtClean="0">
                <a:latin typeface="Twinkl Precursive Regular"/>
                <a:cs typeface="Twinkl Precursive Regular"/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8226881" y="5399890"/>
            <a:ext cx="491502" cy="50776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8272518" y="5401537"/>
            <a:ext cx="387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4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6352628" y="2363936"/>
            <a:ext cx="1037895" cy="621767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371246" y="2446644"/>
            <a:ext cx="965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40p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85" y="2330030"/>
            <a:ext cx="2895600" cy="28194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8042832" y="5015990"/>
            <a:ext cx="1688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1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1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2" y="122203"/>
            <a:ext cx="2249442" cy="701905"/>
          </a:xfrm>
        </p:spPr>
        <p:txBody>
          <a:bodyPr>
            <a:normAutofit/>
          </a:bodyPr>
          <a:lstStyle/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Practise </a:t>
            </a:r>
            <a:r>
              <a:rPr lang="en-GB" sz="24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16997" y="673302"/>
            <a:ext cx="11753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Choose two pieces of fruit. </a:t>
            </a:r>
            <a:r>
              <a:rPr lang="en-US" sz="2400" dirty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H</a:t>
            </a:r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ow much do they cost?  </a:t>
            </a:r>
            <a:endParaRPr lang="en-US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addition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509" y="1200541"/>
            <a:ext cx="3843411" cy="2569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050" y="1205948"/>
            <a:ext cx="3638312" cy="237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69" y="1192439"/>
            <a:ext cx="3584268" cy="2225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80" y="3384296"/>
            <a:ext cx="3375391" cy="2323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592" y="3317358"/>
            <a:ext cx="1805456" cy="932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802" y="3725866"/>
            <a:ext cx="1837497" cy="1496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9596" y="3533714"/>
            <a:ext cx="3476990" cy="2335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3003" y="4201602"/>
            <a:ext cx="2152377" cy="1495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474" t="10476" r="28061" b="10587"/>
          <a:stretch/>
        </p:blipFill>
        <p:spPr>
          <a:xfrm>
            <a:off x="10837740" y="5480572"/>
            <a:ext cx="1213630" cy="1211929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5539515" y="3742264"/>
            <a:ext cx="580974" cy="540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750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888" y="294569"/>
            <a:ext cx="2042203" cy="918987"/>
          </a:xfrm>
        </p:spPr>
        <p:txBody>
          <a:bodyPr>
            <a:normAutofit/>
          </a:bodyPr>
          <a:lstStyle/>
          <a:p>
            <a:r>
              <a:rPr lang="en-GB" b="1" u="sng" smtClean="0">
                <a:latin typeface="Twinkl Precursive Regular"/>
                <a:cs typeface="Twinkl Precursive Regular"/>
              </a:rPr>
              <a:t>Do it</a:t>
            </a:r>
            <a:endParaRPr lang="en-GB" b="1" u="sng" dirty="0">
              <a:latin typeface="Twinkl Precursive Regular"/>
              <a:cs typeface="Twinkl Precursive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5D8CEC-35A6-4E7D-8A6A-807E4920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t="2129" r="14787" b="2402"/>
          <a:stretch/>
        </p:blipFill>
        <p:spPr>
          <a:xfrm>
            <a:off x="10764771" y="5018235"/>
            <a:ext cx="1270675" cy="1706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ADFD66-3967-44BD-93F3-C5D3D9C3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782194"/>
            <a:ext cx="705423" cy="955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231" y="977338"/>
            <a:ext cx="107713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Twinkl Precursive Regular"/>
                <a:cs typeface="Twinkl Precursive Regular"/>
              </a:rPr>
              <a:t>Calculate:</a:t>
            </a:r>
            <a:endParaRPr lang="en-GB" sz="32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8175" y="1709895"/>
            <a:ext cx="94037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3200" dirty="0" smtClean="0">
                <a:latin typeface="Twinkl Precursive Regular"/>
                <a:cs typeface="Twinkl Precursive Regular"/>
              </a:rPr>
              <a:t>10p + 5p =</a:t>
            </a:r>
          </a:p>
          <a:p>
            <a:endParaRPr lang="en-GB" sz="1500" dirty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3200" dirty="0" smtClean="0">
                <a:latin typeface="Twinkl Precursive Regular"/>
                <a:cs typeface="Twinkl Precursive Regular"/>
              </a:rPr>
              <a:t>20p + 25p = </a:t>
            </a:r>
          </a:p>
          <a:p>
            <a:endParaRPr lang="en-GB" sz="1500" dirty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3200" dirty="0" smtClean="0">
                <a:latin typeface="Twinkl Precursive Regular"/>
                <a:cs typeface="Twinkl Precursive Regular"/>
              </a:rPr>
              <a:t>27p + 23p =</a:t>
            </a:r>
          </a:p>
          <a:p>
            <a:endParaRPr lang="en-GB" sz="1500" dirty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3200" dirty="0" smtClean="0">
                <a:latin typeface="Twinkl Precursive Regular"/>
                <a:cs typeface="Twinkl Precursive Regular"/>
              </a:rPr>
              <a:t>28p + 24p =</a:t>
            </a:r>
          </a:p>
          <a:p>
            <a:endParaRPr lang="en-GB" sz="1500" dirty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3200" dirty="0" smtClean="0">
                <a:latin typeface="Twinkl Precursive Regular"/>
                <a:cs typeface="Twinkl Precursive Regular"/>
              </a:rPr>
              <a:t>      = 16p + 8p + 20p</a:t>
            </a:r>
            <a:endParaRPr lang="en-GB" sz="32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445678" y="4579881"/>
            <a:ext cx="580974" cy="540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addition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63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6683</TotalTime>
  <Words>512</Words>
  <Application>Microsoft Macintosh PowerPoint</Application>
  <PresentationFormat>Custom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Number Fact check</vt:lpstr>
      <vt:lpstr>PowerPoint Presentation</vt:lpstr>
      <vt:lpstr>PowerPoint Presentation</vt:lpstr>
      <vt:lpstr>PowerPoint Presentation</vt:lpstr>
      <vt:lpstr>Teach it</vt:lpstr>
      <vt:lpstr>Teach it</vt:lpstr>
      <vt:lpstr>Practise it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or Number Fact check</dc:title>
  <dc:creator>Gemma Matthews</dc:creator>
  <cp:lastModifiedBy>Pete Edwards</cp:lastModifiedBy>
  <cp:revision>113</cp:revision>
  <dcterms:created xsi:type="dcterms:W3CDTF">2020-02-11T14:15:13Z</dcterms:created>
  <dcterms:modified xsi:type="dcterms:W3CDTF">2020-04-14T14:01:25Z</dcterms:modified>
</cp:coreProperties>
</file>