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62" r:id="rId2"/>
    <p:sldId id="301" r:id="rId3"/>
    <p:sldId id="312" r:id="rId4"/>
    <p:sldId id="302" r:id="rId5"/>
    <p:sldId id="304" r:id="rId6"/>
    <p:sldId id="322" r:id="rId7"/>
    <p:sldId id="323" r:id="rId8"/>
    <p:sldId id="325" r:id="rId9"/>
    <p:sldId id="326" r:id="rId10"/>
    <p:sldId id="327" r:id="rId11"/>
    <p:sldId id="328" r:id="rId12"/>
    <p:sldId id="332" r:id="rId13"/>
    <p:sldId id="329" r:id="rId14"/>
    <p:sldId id="330" r:id="rId15"/>
    <p:sldId id="331" r:id="rId16"/>
    <p:sldId id="308" r:id="rId17"/>
    <p:sldId id="309" r:id="rId18"/>
    <p:sldId id="310" r:id="rId19"/>
    <p:sldId id="31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17" userDrawn="1">
          <p15:clr>
            <a:srgbClr val="A4A3A4"/>
          </p15:clr>
        </p15:guide>
        <p15:guide id="4" pos="476" userDrawn="1">
          <p15:clr>
            <a:srgbClr val="A4A3A4"/>
          </p15:clr>
        </p15:guide>
        <p15:guide id="5" pos="528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orient="horz" pos="482" userDrawn="1">
          <p15:clr>
            <a:srgbClr val="A4A3A4"/>
          </p15:clr>
        </p15:guide>
        <p15:guide id="9" orient="horz" pos="3997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C9"/>
    <a:srgbClr val="69C34B"/>
    <a:srgbClr val="884098"/>
    <a:srgbClr val="69C24B"/>
    <a:srgbClr val="FCAF17"/>
    <a:srgbClr val="FFA8F1"/>
    <a:srgbClr val="00BCAA"/>
    <a:srgbClr val="F18117"/>
    <a:srgbClr val="E6226A"/>
    <a:srgbClr val="FAB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 showGuides="1">
      <p:cViewPr varScale="1">
        <p:scale>
          <a:sx n="133" d="100"/>
          <a:sy n="133" d="100"/>
        </p:scale>
        <p:origin x="-96" y="-536"/>
      </p:cViewPr>
      <p:guideLst>
        <p:guide orient="horz" pos="2160"/>
        <p:guide orient="horz" pos="323"/>
        <p:guide orient="horz" pos="482"/>
        <p:guide orient="horz" pos="3997"/>
        <p:guide orient="horz" pos="3838"/>
        <p:guide pos="2880"/>
        <p:guide pos="317"/>
        <p:guide pos="476"/>
        <p:guide pos="5284"/>
        <p:guide pos="54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28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78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380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69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16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B4D6A2-3B10-42C2-9CFE-2EF660BAC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97389C-FA72-4457-A623-BFDF18BCF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BB80D0-7020-4866-85D5-45AE202D12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243FCB4-09AB-4EAC-ADE6-23729BB313EE}" type="datetimeFigureOut">
              <a:rPr lang="en-GB" smtClean="0"/>
              <a:t>02/05/20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FC9C0E1-8629-4268-8AE1-1A4C05FAD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EE1C62C-C25D-4299-B335-DF6415133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893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7031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Whole Cla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089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Individual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50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ai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25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Talking Partne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26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Group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126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38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91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491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1C1C1C"/>
          </a:solidFill>
          <a:latin typeface="Twinkl SemiBold" pitchFamily="2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png"/><Relationship Id="rId3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 bwMode="auto">
          <a:xfrm>
            <a:off x="218952" y="512763"/>
            <a:ext cx="8615778" cy="406379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9461" name="Title 1"/>
          <p:cNvSpPr txBox="1">
            <a:spLocks/>
          </p:cNvSpPr>
          <p:nvPr/>
        </p:nvSpPr>
        <p:spPr bwMode="auto">
          <a:xfrm>
            <a:off x="372219" y="1354297"/>
            <a:ext cx="8309244" cy="237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>
              <a:buNone/>
              <a:defRPr/>
            </a:pPr>
            <a:r>
              <a:rPr lang="en-US" sz="6600" dirty="0">
                <a:solidFill>
                  <a:srgbClr val="0082C9"/>
                </a:solidFill>
                <a:latin typeface="Twinkl Precursive Regular"/>
                <a:cs typeface="Twinkl Precursive Regular"/>
              </a:rPr>
              <a:t>Year 2</a:t>
            </a:r>
            <a:br>
              <a:rPr lang="en-US" sz="6600" dirty="0">
                <a:solidFill>
                  <a:srgbClr val="0082C9"/>
                </a:solidFill>
                <a:latin typeface="Twinkl Precursive Regular"/>
                <a:cs typeface="Twinkl Precursive Regular"/>
              </a:rPr>
            </a:br>
            <a:r>
              <a:rPr lang="en-US" sz="5400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Statistics</a:t>
            </a:r>
            <a:endParaRPr lang="en-US" sz="5400" dirty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>
              <a:buNone/>
              <a:defRPr/>
            </a:pPr>
            <a:r>
              <a:rPr lang="en-US" sz="3600" dirty="0">
                <a:solidFill>
                  <a:srgbClr val="0082C9"/>
                </a:solidFill>
                <a:latin typeface="Twinkl Precursive Regular"/>
                <a:cs typeface="Twinkl Precursive Regular"/>
              </a:rPr>
              <a:t>Lesson 5</a:t>
            </a:r>
            <a:r>
              <a:rPr lang="en-US" sz="3600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 </a:t>
            </a:r>
            <a:r>
              <a:rPr lang="en-US" sz="3600" dirty="0">
                <a:solidFill>
                  <a:srgbClr val="0082C9"/>
                </a:solidFill>
                <a:latin typeface="Twinkl Precursive Regular"/>
                <a:cs typeface="Twinkl Precursive Regular"/>
              </a:rPr>
              <a:t>- Interpret a pictogram where the symbol represents </a:t>
            </a:r>
            <a:r>
              <a:rPr lang="en-US" sz="3600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2 items</a:t>
            </a:r>
            <a:endParaRPr lang="en-US" sz="3600" dirty="0">
              <a:solidFill>
                <a:srgbClr val="0082C9"/>
              </a:solidFill>
              <a:latin typeface="Twinkl Precursive Regular"/>
              <a:cs typeface="Twinkl Precursiv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09170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 bwMode="auto">
          <a:xfrm>
            <a:off x="183797" y="249512"/>
            <a:ext cx="8694108" cy="6327735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 smtClean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 smtClean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>
              <a:solidFill>
                <a:srgbClr val="0082C9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745" y="1124569"/>
            <a:ext cx="3259970" cy="69940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 smtClean="0">
                <a:solidFill>
                  <a:srgbClr val="0082C9"/>
                </a:solidFill>
              </a:rPr>
              <a:t>Key</a:t>
            </a:r>
          </a:p>
          <a:p>
            <a:pPr algn="ctr"/>
            <a:r>
              <a:rPr lang="en-GB" dirty="0" smtClean="0"/>
              <a:t>= 2 </a:t>
            </a:r>
            <a:r>
              <a:rPr lang="en-GB" dirty="0" smtClean="0"/>
              <a:t>trees.</a:t>
            </a:r>
            <a:endParaRPr lang="en-GB" dirty="0"/>
          </a:p>
        </p:txBody>
      </p:sp>
      <p:sp>
        <p:nvSpPr>
          <p:cNvPr id="33" name="Rectangle 32"/>
          <p:cNvSpPr/>
          <p:nvPr/>
        </p:nvSpPr>
        <p:spPr>
          <a:xfrm>
            <a:off x="3943523" y="2261035"/>
            <a:ext cx="301365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4000" dirty="0" smtClean="0">
                <a:latin typeface="+mj-lt"/>
              </a:rPr>
              <a:t>=</a:t>
            </a:r>
            <a:endParaRPr lang="en-GB" sz="4000" dirty="0">
              <a:latin typeface="+mj-lt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225151" y="3231662"/>
            <a:ext cx="6743097" cy="923330"/>
            <a:chOff x="1356903" y="1278502"/>
            <a:chExt cx="6743097" cy="923330"/>
          </a:xfrm>
        </p:grpSpPr>
        <p:sp>
          <p:nvSpPr>
            <p:cNvPr id="37" name="Rounded Rectangle 36"/>
            <p:cNvSpPr/>
            <p:nvPr/>
          </p:nvSpPr>
          <p:spPr>
            <a:xfrm>
              <a:off x="1452785" y="1517956"/>
              <a:ext cx="6647215" cy="512444"/>
            </a:xfrm>
            <a:prstGeom prst="roundRect">
              <a:avLst/>
            </a:prstGeom>
            <a:solidFill>
              <a:srgbClr val="00B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How many trees are there?</a:t>
              </a:r>
              <a:endParaRPr lang="en-GB" dirty="0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1356903" y="1278502"/>
              <a:ext cx="676792" cy="923330"/>
              <a:chOff x="955251" y="1209763"/>
              <a:chExt cx="676792" cy="92333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955251" y="1356646"/>
                <a:ext cx="676792" cy="676792"/>
              </a:xfrm>
              <a:prstGeom prst="ellipse">
                <a:avLst/>
              </a:prstGeom>
              <a:solidFill>
                <a:srgbClr val="0092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21008096">
                <a:off x="1106898" y="1209763"/>
                <a:ext cx="373500" cy="92333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altLang="en-US" sz="6000" dirty="0" smtClean="0">
                    <a:solidFill>
                      <a:srgbClr val="00BCAA"/>
                    </a:solidFill>
                    <a:latin typeface="+mj-lt"/>
                  </a:rPr>
                  <a:t>?</a:t>
                </a:r>
                <a:endParaRPr lang="en-GB" sz="6000" dirty="0">
                  <a:solidFill>
                    <a:srgbClr val="00BCAA"/>
                  </a:solidFill>
                  <a:latin typeface="+mj-lt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5441">
            <a:off x="2700034" y="2202388"/>
            <a:ext cx="1242977" cy="6205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4922"/>
            <a:ext cx="1193497" cy="160362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757" y="1766999"/>
            <a:ext cx="1193497" cy="16036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5441">
            <a:off x="152927" y="4266792"/>
            <a:ext cx="1242977" cy="62054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8980">
            <a:off x="948699" y="4927300"/>
            <a:ext cx="1242977" cy="62054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22830">
            <a:off x="1882320" y="4137345"/>
            <a:ext cx="1242977" cy="62054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9376">
            <a:off x="2755308" y="4832414"/>
            <a:ext cx="1242977" cy="620545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xmlns="" id="{BC31BF9B-19A9-448B-9A01-3B6E58D8AAA8}"/>
              </a:ext>
            </a:extLst>
          </p:cNvPr>
          <p:cNvSpPr txBox="1">
            <a:spLocks/>
          </p:cNvSpPr>
          <p:nvPr/>
        </p:nvSpPr>
        <p:spPr>
          <a:xfrm>
            <a:off x="487731" y="310249"/>
            <a:ext cx="1811945" cy="462001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9pPr>
          </a:lstStyle>
          <a:p>
            <a:r>
              <a:rPr lang="en-GB" sz="2400" b="1" u="sng" dirty="0" smtClean="0">
                <a:latin typeface="Twinkl Precursive Regular"/>
                <a:cs typeface="Twinkl Precursive Regular"/>
              </a:rPr>
              <a:t>Teach it</a:t>
            </a:r>
            <a:endParaRPr lang="en-GB" sz="2400" b="1" u="sng" dirty="0">
              <a:latin typeface="Twinkl Precursive Regular"/>
              <a:cs typeface="Twinkl Precursive Regular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821214" y="5808394"/>
            <a:ext cx="7253798" cy="66307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Sentence:</a:t>
            </a:r>
            <a:r>
              <a:rPr lang="en-GB" sz="20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 The key tells us how many items each symbol represents.</a:t>
            </a:r>
            <a:endParaRPr lang="en-GB" sz="10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75922" y="479671"/>
            <a:ext cx="502617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b="1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We can use or knowledge of the 2 times table to count symbols</a:t>
            </a:r>
            <a:r>
              <a:rPr lang="en-GB" sz="2000" b="1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. </a:t>
            </a:r>
            <a:endParaRPr lang="en-GB" sz="2000" b="1" dirty="0">
              <a:solidFill>
                <a:srgbClr val="0082C9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7C56924B-E843-4D06-BE85-77D46020092A}"/>
              </a:ext>
            </a:extLst>
          </p:cNvPr>
          <p:cNvSpPr/>
          <p:nvPr/>
        </p:nvSpPr>
        <p:spPr>
          <a:xfrm>
            <a:off x="3797905" y="4184878"/>
            <a:ext cx="4959047" cy="754574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tx1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894667" y="4274026"/>
            <a:ext cx="488647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2DB7BC"/>
                </a:solidFill>
                <a:latin typeface="Twinkl Precursive Regular"/>
                <a:ea typeface="Sassoon Infant Rg" charset="0"/>
                <a:cs typeface="Twinkl Precursive Regular"/>
              </a:rPr>
              <a:t>There are 8 trees. </a:t>
            </a:r>
            <a:r>
              <a:rPr lang="en-GB" sz="3200" b="1" dirty="0" smtClean="0">
                <a:solidFill>
                  <a:srgbClr val="2DB7BC"/>
                </a:solidFill>
                <a:latin typeface="Twinkl Precursive Regular"/>
                <a:ea typeface="Sassoon Infant Rg" charset="0"/>
                <a:cs typeface="Twinkl Precursive Regular"/>
              </a:rPr>
              <a:t>  </a:t>
            </a:r>
            <a:endParaRPr lang="en-GB" sz="3200" b="1" dirty="0">
              <a:solidFill>
                <a:srgbClr val="2DB7BC"/>
              </a:solidFill>
              <a:latin typeface="Twinkl Precursive Regular"/>
              <a:ea typeface="Sassoon Infant Rg" charset="0"/>
              <a:cs typeface="Twinkl Precursive Regular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5441">
            <a:off x="717966" y="1337716"/>
            <a:ext cx="573758" cy="28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38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290484" y="261607"/>
            <a:ext cx="8694108" cy="6327735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 smtClean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 smtClean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>
              <a:solidFill>
                <a:srgbClr val="0082C9"/>
              </a:solidFill>
              <a:latin typeface="Twinkl Precursive Regular"/>
              <a:cs typeface="Twinkl Precursive Regular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40315" y="1593743"/>
            <a:ext cx="3202171" cy="1329244"/>
            <a:chOff x="3108012" y="1766999"/>
            <a:chExt cx="3882242" cy="1611546"/>
          </a:xfrm>
        </p:grpSpPr>
        <p:sp>
          <p:nvSpPr>
            <p:cNvPr id="36" name="Rectangle 35"/>
            <p:cNvSpPr/>
            <p:nvPr/>
          </p:nvSpPr>
          <p:spPr>
            <a:xfrm>
              <a:off x="3943523" y="2261035"/>
              <a:ext cx="301365" cy="61555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4000" dirty="0" smtClean="0">
                  <a:latin typeface="+mj-lt"/>
                </a:rPr>
                <a:t>=</a:t>
              </a:r>
              <a:endParaRPr lang="en-GB" sz="4000" dirty="0">
                <a:latin typeface="+mj-lt"/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665441">
              <a:off x="2796796" y="2250769"/>
              <a:ext cx="1242977" cy="620545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1774922"/>
              <a:ext cx="1193497" cy="1603623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757" y="1766999"/>
              <a:ext cx="1193497" cy="1603623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1052410" y="3108348"/>
            <a:ext cx="3202171" cy="1329244"/>
            <a:chOff x="3108012" y="1766999"/>
            <a:chExt cx="3882242" cy="1611546"/>
          </a:xfrm>
        </p:grpSpPr>
        <p:sp>
          <p:nvSpPr>
            <p:cNvPr id="41" name="Rectangle 40"/>
            <p:cNvSpPr/>
            <p:nvPr/>
          </p:nvSpPr>
          <p:spPr>
            <a:xfrm>
              <a:off x="3943523" y="2261035"/>
              <a:ext cx="301365" cy="61555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4000" dirty="0" smtClean="0">
                  <a:latin typeface="+mj-lt"/>
                </a:rPr>
                <a:t>=</a:t>
              </a:r>
              <a:endParaRPr lang="en-GB" sz="4000" dirty="0">
                <a:latin typeface="+mj-lt"/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665441">
              <a:off x="2796796" y="2250769"/>
              <a:ext cx="1242977" cy="620545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1774922"/>
              <a:ext cx="1193497" cy="1603623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757" y="1766999"/>
              <a:ext cx="1193497" cy="1603623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4827693" y="1588772"/>
            <a:ext cx="3202171" cy="1329244"/>
            <a:chOff x="3108012" y="1766999"/>
            <a:chExt cx="3882242" cy="1611546"/>
          </a:xfrm>
        </p:grpSpPr>
        <p:sp>
          <p:nvSpPr>
            <p:cNvPr id="56" name="Rectangle 55"/>
            <p:cNvSpPr/>
            <p:nvPr/>
          </p:nvSpPr>
          <p:spPr>
            <a:xfrm>
              <a:off x="3943523" y="2261035"/>
              <a:ext cx="301365" cy="61555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4000" dirty="0" smtClean="0">
                  <a:latin typeface="+mj-lt"/>
                </a:rPr>
                <a:t>=</a:t>
              </a:r>
              <a:endParaRPr lang="en-GB" sz="4000" dirty="0">
                <a:latin typeface="+mj-lt"/>
              </a:endParaRP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665441">
              <a:off x="2796796" y="2250769"/>
              <a:ext cx="1242977" cy="620545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1774922"/>
              <a:ext cx="1193497" cy="1603623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757" y="1766999"/>
              <a:ext cx="1193497" cy="1603623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4755121" y="3175949"/>
            <a:ext cx="3202171" cy="1329244"/>
            <a:chOff x="3108012" y="1766999"/>
            <a:chExt cx="3882242" cy="1611546"/>
          </a:xfrm>
        </p:grpSpPr>
        <p:sp>
          <p:nvSpPr>
            <p:cNvPr id="61" name="Rectangle 60"/>
            <p:cNvSpPr/>
            <p:nvPr/>
          </p:nvSpPr>
          <p:spPr>
            <a:xfrm>
              <a:off x="3943523" y="2261035"/>
              <a:ext cx="301365" cy="61555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4000" dirty="0" smtClean="0">
                  <a:latin typeface="+mj-lt"/>
                </a:rPr>
                <a:t>=</a:t>
              </a:r>
              <a:endParaRPr lang="en-GB" sz="4000" dirty="0">
                <a:latin typeface="+mj-lt"/>
              </a:endParaRPr>
            </a:p>
          </p:txBody>
        </p: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665441">
              <a:off x="2796796" y="2250769"/>
              <a:ext cx="1242977" cy="620545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1774922"/>
              <a:ext cx="1193497" cy="1603623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757" y="1766999"/>
              <a:ext cx="1193497" cy="1603623"/>
            </a:xfrm>
            <a:prstGeom prst="rect">
              <a:avLst/>
            </a:prstGeom>
          </p:spPr>
        </p:pic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BC31BF9B-19A9-448B-9A01-3B6E58D8AAA8}"/>
              </a:ext>
            </a:extLst>
          </p:cNvPr>
          <p:cNvSpPr txBox="1">
            <a:spLocks/>
          </p:cNvSpPr>
          <p:nvPr/>
        </p:nvSpPr>
        <p:spPr>
          <a:xfrm>
            <a:off x="487731" y="310249"/>
            <a:ext cx="1811945" cy="462001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9pPr>
          </a:lstStyle>
          <a:p>
            <a:r>
              <a:rPr lang="en-GB" sz="2400" b="1" u="sng" dirty="0" smtClean="0">
                <a:latin typeface="Twinkl Precursive Regular"/>
                <a:cs typeface="Twinkl Precursive Regular"/>
              </a:rPr>
              <a:t>Teach it</a:t>
            </a:r>
            <a:endParaRPr lang="en-GB" sz="2400" b="1" u="sng" dirty="0">
              <a:latin typeface="Twinkl Precursive Regular"/>
              <a:cs typeface="Twinkl Precursive Regular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xmlns="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821214" y="5808394"/>
            <a:ext cx="7253798" cy="66307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Sentence:</a:t>
            </a:r>
            <a:r>
              <a:rPr lang="en-GB" sz="20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 The key tells us how many items each symbol represents.</a:t>
            </a:r>
            <a:endParaRPr lang="en-GB" sz="10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09459" y="894758"/>
            <a:ext cx="4505779" cy="57629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800" dirty="0" smtClean="0">
                <a:latin typeface="Twinkl Precursive Regular"/>
                <a:cs typeface="Twinkl Precursive Regular"/>
              </a:rPr>
              <a:t>Lets check! </a:t>
            </a:r>
            <a:endParaRPr lang="en-GB" sz="2800" dirty="0">
              <a:latin typeface="Twinkl Precursive Regular"/>
              <a:cs typeface="Twinkl Precursive Regular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50189" y="4796681"/>
            <a:ext cx="3376083" cy="5147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dirty="0" smtClean="0">
                <a:latin typeface="Twinkl Precursive Regular"/>
                <a:cs typeface="Twinkl Precursive Regular"/>
              </a:rPr>
              <a:t>There are</a:t>
            </a:r>
            <a:r>
              <a:rPr lang="en-GB" sz="2400" dirty="0">
                <a:latin typeface="Twinkl Precursive Regular"/>
                <a:cs typeface="Twinkl Precursive Regular"/>
              </a:rPr>
              <a:t> </a:t>
            </a:r>
            <a:r>
              <a:rPr lang="en-GB" sz="2400" dirty="0">
                <a:solidFill>
                  <a:srgbClr val="0082C9"/>
                </a:solidFill>
                <a:latin typeface="Twinkl Precursive Regular"/>
                <a:cs typeface="Twinkl Precursive Regular"/>
              </a:rPr>
              <a:t>8</a:t>
            </a:r>
            <a:r>
              <a:rPr lang="en-GB" sz="2400" dirty="0" smtClean="0">
                <a:latin typeface="Twinkl Precursive Regular"/>
                <a:cs typeface="Twinkl Precursive Regular"/>
              </a:rPr>
              <a:t> tree</a:t>
            </a:r>
            <a:r>
              <a:rPr lang="en-GB" sz="2400" dirty="0" smtClean="0">
                <a:latin typeface="Twinkl Precursive Regular"/>
                <a:cs typeface="Twinkl Precursive Regular"/>
              </a:rPr>
              <a:t>s</a:t>
            </a:r>
            <a:r>
              <a:rPr lang="en-GB" sz="2400" dirty="0" smtClean="0">
                <a:latin typeface="Twinkl Precursive Regular"/>
                <a:cs typeface="Twinkl Precursive Regular"/>
              </a:rPr>
              <a:t>.</a:t>
            </a:r>
            <a:endParaRPr lang="en-GB" sz="2400" dirty="0">
              <a:latin typeface="Twinkl Precursive Regular"/>
              <a:cs typeface="Twinkl Precursiv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10717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7"/>
          <p:cNvSpPr/>
          <p:nvPr/>
        </p:nvSpPr>
        <p:spPr bwMode="auto">
          <a:xfrm>
            <a:off x="290484" y="261607"/>
            <a:ext cx="8694108" cy="6327735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 smtClean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 smtClean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>
              <a:solidFill>
                <a:srgbClr val="0082C9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xmlns="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821214" y="5808394"/>
            <a:ext cx="7253798" cy="66307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Sentence:</a:t>
            </a:r>
            <a:r>
              <a:rPr lang="en-GB" sz="20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 The key tells us how many items each symbol represents.</a:t>
            </a:r>
            <a:endParaRPr lang="en-GB" sz="10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80925DFB-D128-483A-8176-B826C45BF4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74" t="10476" r="28061" b="10587"/>
          <a:stretch/>
        </p:blipFill>
        <p:spPr>
          <a:xfrm>
            <a:off x="8313979" y="5921570"/>
            <a:ext cx="678783" cy="740772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xmlns="" id="{BC31BF9B-19A9-448B-9A01-3B6E58D8AAA8}"/>
              </a:ext>
            </a:extLst>
          </p:cNvPr>
          <p:cNvSpPr txBox="1">
            <a:spLocks/>
          </p:cNvSpPr>
          <p:nvPr/>
        </p:nvSpPr>
        <p:spPr>
          <a:xfrm>
            <a:off x="487731" y="310249"/>
            <a:ext cx="1811945" cy="462001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9pPr>
          </a:lstStyle>
          <a:p>
            <a:r>
              <a:rPr lang="en-GB" sz="2400" b="1" u="sng" dirty="0" smtClean="0">
                <a:latin typeface="Twinkl Precursive Regular"/>
                <a:cs typeface="Twinkl Precursive Regular"/>
              </a:rPr>
              <a:t>Teach it</a:t>
            </a:r>
            <a:endParaRPr lang="en-GB" sz="2400" b="1" u="sng" dirty="0">
              <a:latin typeface="Twinkl Precursive Regular"/>
              <a:cs typeface="Twinkl Precursive Regular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5732A8E8-6961-4BC4-9A0E-DE024FB270C5}"/>
              </a:ext>
            </a:extLst>
          </p:cNvPr>
          <p:cNvSpPr txBox="1"/>
          <p:nvPr/>
        </p:nvSpPr>
        <p:spPr>
          <a:xfrm>
            <a:off x="6146086" y="298266"/>
            <a:ext cx="2599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Key Vocabulary: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1996" y="859460"/>
            <a:ext cx="500924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 smtClean="0">
                <a:latin typeface="Twinkl Precursive Regular"/>
                <a:cs typeface="Twinkl Precursive Regular"/>
              </a:rPr>
              <a:t>We know that i</a:t>
            </a:r>
            <a:r>
              <a:rPr lang="en-GB" sz="2200" b="1" dirty="0" smtClean="0">
                <a:latin typeface="Twinkl Precursive Regular"/>
                <a:cs typeface="Twinkl Precursive Regular"/>
              </a:rPr>
              <a:t>n </a:t>
            </a:r>
            <a:r>
              <a:rPr lang="en-GB" sz="2200" b="1" dirty="0" smtClean="0">
                <a:latin typeface="Twinkl Precursive Regular"/>
                <a:cs typeface="Twinkl Precursive Regular"/>
              </a:rPr>
              <a:t>this pictogram</a:t>
            </a:r>
            <a:r>
              <a:rPr lang="en-GB" sz="2200" b="1" dirty="0">
                <a:latin typeface="Twinkl Precursive Regular"/>
                <a:cs typeface="Twinkl Precursive Regular"/>
              </a:rPr>
              <a:t> </a:t>
            </a:r>
            <a:r>
              <a:rPr lang="en-GB" sz="2200" b="1" dirty="0" smtClean="0">
                <a:latin typeface="Twinkl Precursive Regular"/>
                <a:cs typeface="Twinkl Precursive Regular"/>
              </a:rPr>
              <a:t>each symbol </a:t>
            </a:r>
            <a:r>
              <a:rPr lang="en-GB" sz="2200" b="1" dirty="0" smtClean="0">
                <a:latin typeface="Twinkl Precursive Regular"/>
                <a:cs typeface="Twinkl Precursive Regular"/>
              </a:rPr>
              <a:t>represents </a:t>
            </a:r>
            <a:r>
              <a:rPr lang="en-GB" sz="2200" b="1" dirty="0" smtClean="0">
                <a:solidFill>
                  <a:srgbClr val="FF0000"/>
                </a:solidFill>
                <a:latin typeface="Twinkl Precursive Regular"/>
                <a:cs typeface="Twinkl Precursive Regular"/>
              </a:rPr>
              <a:t>2</a:t>
            </a:r>
            <a:r>
              <a:rPr lang="en-GB" sz="2200" b="1" dirty="0" smtClean="0">
                <a:latin typeface="Twinkl Precursive Regular"/>
                <a:cs typeface="Twinkl Precursive Regular"/>
              </a:rPr>
              <a:t> </a:t>
            </a:r>
            <a:r>
              <a:rPr lang="en-GB" sz="2200" b="1" dirty="0" smtClean="0">
                <a:latin typeface="Twinkl Precursive Regular"/>
                <a:cs typeface="Twinkl Precursive Regular"/>
              </a:rPr>
              <a:t>children</a:t>
            </a:r>
            <a:r>
              <a:rPr lang="en-GB" sz="2000" b="1" dirty="0" smtClean="0">
                <a:latin typeface="Twinkl Precursive Regular"/>
                <a:cs typeface="Twinkl Precursive Regular"/>
              </a:rPr>
              <a:t>. </a:t>
            </a:r>
            <a:endParaRPr lang="en-GB" sz="2000" b="1" dirty="0">
              <a:latin typeface="Twinkl Precursive Regular"/>
              <a:cs typeface="Twinkl Precursive Regular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E9BBF40-9B8C-4524-A08B-B99680A775ED}"/>
              </a:ext>
            </a:extLst>
          </p:cNvPr>
          <p:cNvSpPr txBox="1"/>
          <p:nvPr/>
        </p:nvSpPr>
        <p:spPr>
          <a:xfrm>
            <a:off x="5947927" y="697887"/>
            <a:ext cx="2836832" cy="118494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d</a:t>
            </a:r>
            <a:r>
              <a:rPr lang="en-GB" sz="1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ata    table   headings</a:t>
            </a:r>
          </a:p>
          <a:p>
            <a:endParaRPr lang="en-GB" sz="500" b="1" dirty="0" smtClean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r>
              <a:rPr lang="en-GB" sz="1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c</a:t>
            </a:r>
            <a:r>
              <a:rPr lang="en-GB" sz="1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olumn     most   least</a:t>
            </a:r>
          </a:p>
          <a:p>
            <a:endParaRPr lang="en-GB" sz="500" b="1" dirty="0" smtClean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r>
              <a:rPr lang="en-GB" sz="1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t</a:t>
            </a:r>
            <a:r>
              <a:rPr lang="en-GB" sz="1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ally chart    pictogram</a:t>
            </a:r>
          </a:p>
          <a:p>
            <a:endParaRPr lang="en-GB" sz="500" b="1" dirty="0" smtClean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r>
              <a:rPr lang="en-GB" sz="1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symbol       represents     </a:t>
            </a:r>
            <a:r>
              <a:rPr lang="en-GB" sz="1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    </a:t>
            </a:r>
            <a:endParaRPr lang="en-GB" sz="1400" b="1" dirty="0">
              <a:solidFill>
                <a:srgbClr val="7030A0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80857" y="4729937"/>
            <a:ext cx="40277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latin typeface="Twinkl Precursive Regular"/>
                <a:cs typeface="Twinkl Precursive Regular"/>
              </a:rPr>
              <a:t>Look  </a:t>
            </a:r>
            <a:r>
              <a:rPr lang="en-GB" sz="2000" b="1" dirty="0" smtClean="0">
                <a:latin typeface="Twinkl Precursive Regular"/>
                <a:cs typeface="Twinkl Precursive Regular"/>
              </a:rPr>
              <a:t>carefully! </a:t>
            </a:r>
          </a:p>
          <a:p>
            <a:pPr algn="ctr"/>
            <a:r>
              <a:rPr lang="en-GB" sz="2000" b="1" dirty="0" smtClean="0">
                <a:latin typeface="Twinkl Precursive Regular"/>
                <a:cs typeface="Twinkl Precursive Regular"/>
              </a:rPr>
              <a:t>What </a:t>
            </a:r>
            <a:r>
              <a:rPr lang="en-GB" sz="2000" b="1" dirty="0" smtClean="0">
                <a:latin typeface="Twinkl Precursive Regular"/>
                <a:cs typeface="Twinkl Precursive Regular"/>
              </a:rPr>
              <a:t>do you notice?</a:t>
            </a:r>
            <a:endParaRPr lang="en-GB" sz="2000" b="1" dirty="0">
              <a:latin typeface="Twinkl Precursive Regular"/>
              <a:cs typeface="Twinkl Precursive Regular"/>
            </a:endParaRPr>
          </a:p>
        </p:txBody>
      </p:sp>
      <p:pic>
        <p:nvPicPr>
          <p:cNvPr id="5" name="Picture 4" descr="Screen Shot 2020-05-02 at 07.28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989" y="2044390"/>
            <a:ext cx="4550122" cy="2515515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9C0FE8BE-03CC-4889-98B8-451A94E1782D}"/>
              </a:ext>
            </a:extLst>
          </p:cNvPr>
          <p:cNvCxnSpPr>
            <a:cxnSpLocks/>
          </p:cNvCxnSpPr>
          <p:nvPr/>
        </p:nvCxnSpPr>
        <p:spPr>
          <a:xfrm flipH="1" flipV="1">
            <a:off x="6277429" y="3459239"/>
            <a:ext cx="1898952" cy="1536094"/>
          </a:xfrm>
          <a:prstGeom prst="straightConnector1">
            <a:avLst/>
          </a:prstGeom>
          <a:ln w="38100" cmpd="sng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9C0FE8BE-03CC-4889-98B8-451A94E1782D}"/>
              </a:ext>
            </a:extLst>
          </p:cNvPr>
          <p:cNvCxnSpPr>
            <a:cxnSpLocks/>
          </p:cNvCxnSpPr>
          <p:nvPr/>
        </p:nvCxnSpPr>
        <p:spPr>
          <a:xfrm flipH="1">
            <a:off x="4378476" y="1499808"/>
            <a:ext cx="532191" cy="749906"/>
          </a:xfrm>
          <a:prstGeom prst="straightConnector1">
            <a:avLst/>
          </a:prstGeom>
          <a:ln w="38100" cmpd="sng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7C56924B-E843-4D06-BE85-77D46020092A}"/>
              </a:ext>
            </a:extLst>
          </p:cNvPr>
          <p:cNvSpPr/>
          <p:nvPr/>
        </p:nvSpPr>
        <p:spPr>
          <a:xfrm>
            <a:off x="435429" y="3023735"/>
            <a:ext cx="2709333" cy="2394932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tx1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20096" y="3100788"/>
            <a:ext cx="252790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2DB7BC"/>
                </a:solidFill>
                <a:latin typeface="Twinkl Precursive Regular"/>
                <a:ea typeface="Sassoon Infant Rg" charset="0"/>
                <a:cs typeface="Twinkl Precursive Regular"/>
              </a:rPr>
              <a:t>There is ½ a circle</a:t>
            </a:r>
            <a:r>
              <a:rPr lang="en-GB" sz="2400" b="1" smtClean="0">
                <a:solidFill>
                  <a:srgbClr val="2DB7BC"/>
                </a:solidFill>
                <a:latin typeface="Twinkl Precursive Regular"/>
                <a:ea typeface="Sassoon Infant Rg" charset="0"/>
                <a:cs typeface="Twinkl Precursive Regular"/>
              </a:rPr>
              <a:t>. </a:t>
            </a:r>
          </a:p>
          <a:p>
            <a:pPr algn="ctr"/>
            <a:r>
              <a:rPr lang="en-GB" sz="2400" b="1" smtClean="0">
                <a:solidFill>
                  <a:srgbClr val="2DB7BC"/>
                </a:solidFill>
                <a:latin typeface="Twinkl Precursive Regular"/>
                <a:ea typeface="Sassoon Infant Rg" charset="0"/>
                <a:cs typeface="Twinkl Precursive Regular"/>
              </a:rPr>
              <a:t>½ </a:t>
            </a:r>
            <a:r>
              <a:rPr lang="en-GB" sz="2400" b="1" dirty="0" smtClean="0">
                <a:solidFill>
                  <a:srgbClr val="2DB7BC"/>
                </a:solidFill>
                <a:latin typeface="Twinkl Precursive Regular"/>
                <a:ea typeface="Sassoon Infant Rg" charset="0"/>
                <a:cs typeface="Twinkl Precursive Regular"/>
              </a:rPr>
              <a:t>of 2 is 1. This symbol represents 1 child. </a:t>
            </a:r>
            <a:r>
              <a:rPr lang="en-GB" sz="2400" b="1" dirty="0" smtClean="0">
                <a:solidFill>
                  <a:srgbClr val="2DB7BC"/>
                </a:solidFill>
                <a:latin typeface="Twinkl Precursive Regular"/>
                <a:ea typeface="Sassoon Infant Rg" charset="0"/>
                <a:cs typeface="Twinkl Precursive Regular"/>
              </a:rPr>
              <a:t>  </a:t>
            </a:r>
            <a:endParaRPr lang="en-GB" sz="2400" b="1" dirty="0">
              <a:solidFill>
                <a:srgbClr val="2DB7BC"/>
              </a:solidFill>
              <a:latin typeface="Twinkl Precursive Regular"/>
              <a:ea typeface="Sassoon Infant Rg" charset="0"/>
              <a:cs typeface="Twinkl Precursiv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135872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auto">
          <a:xfrm>
            <a:off x="214095" y="213866"/>
            <a:ext cx="8694108" cy="6327735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 smtClean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 smtClean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>
              <a:solidFill>
                <a:srgbClr val="0082C9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017365" y="1928738"/>
            <a:ext cx="406341" cy="6232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 smtClean="0">
                <a:latin typeface="+mj-lt"/>
              </a:rPr>
              <a:t>=</a:t>
            </a:r>
            <a:endParaRPr lang="en-GB" sz="4000" dirty="0">
              <a:latin typeface="+mj-lt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836203" y="2735142"/>
            <a:ext cx="5197421" cy="923330"/>
            <a:chOff x="1356903" y="1278502"/>
            <a:chExt cx="6743097" cy="923330"/>
          </a:xfrm>
        </p:grpSpPr>
        <p:sp>
          <p:nvSpPr>
            <p:cNvPr id="37" name="Rounded Rectangle 36"/>
            <p:cNvSpPr/>
            <p:nvPr/>
          </p:nvSpPr>
          <p:spPr>
            <a:xfrm>
              <a:off x="1452785" y="1517956"/>
              <a:ext cx="6647215" cy="512444"/>
            </a:xfrm>
            <a:prstGeom prst="roundRect">
              <a:avLst/>
            </a:prstGeom>
            <a:solidFill>
              <a:srgbClr val="00B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How many drinks are there?</a:t>
              </a:r>
              <a:endParaRPr lang="en-GB" dirty="0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1356903" y="1278502"/>
              <a:ext cx="676792" cy="923330"/>
              <a:chOff x="955251" y="1209763"/>
              <a:chExt cx="676792" cy="92333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955251" y="1356646"/>
                <a:ext cx="676792" cy="676792"/>
              </a:xfrm>
              <a:prstGeom prst="ellipse">
                <a:avLst/>
              </a:prstGeom>
              <a:solidFill>
                <a:srgbClr val="0092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21008096">
                <a:off x="1106898" y="1209763"/>
                <a:ext cx="373500" cy="92333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altLang="en-US" sz="6000" dirty="0" smtClean="0">
                    <a:solidFill>
                      <a:srgbClr val="00BCAA"/>
                    </a:solidFill>
                    <a:latin typeface="+mj-lt"/>
                  </a:rPr>
                  <a:t>?</a:t>
                </a:r>
                <a:endParaRPr lang="en-GB" sz="6000" dirty="0">
                  <a:solidFill>
                    <a:srgbClr val="00BCAA"/>
                  </a:solidFill>
                  <a:latin typeface="+mj-lt"/>
                </a:endParaRPr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00" y="1768620"/>
            <a:ext cx="698312" cy="1075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193" y="1743557"/>
            <a:ext cx="718192" cy="11053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887" y="1743557"/>
            <a:ext cx="718192" cy="110530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87" y="3751486"/>
            <a:ext cx="698312" cy="107503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152" y="4309357"/>
            <a:ext cx="698312" cy="107503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9" y="3684824"/>
            <a:ext cx="698312" cy="107503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3" y="4310745"/>
            <a:ext cx="698312" cy="107503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032" y="3651705"/>
            <a:ext cx="698312" cy="107503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348" y="4383375"/>
            <a:ext cx="698312" cy="107503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87"/>
          <a:stretch/>
        </p:blipFill>
        <p:spPr>
          <a:xfrm>
            <a:off x="5771081" y="3602057"/>
            <a:ext cx="360421" cy="1075038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xmlns="" id="{BC31BF9B-19A9-448B-9A01-3B6E58D8AAA8}"/>
              </a:ext>
            </a:extLst>
          </p:cNvPr>
          <p:cNvSpPr txBox="1">
            <a:spLocks/>
          </p:cNvSpPr>
          <p:nvPr/>
        </p:nvSpPr>
        <p:spPr>
          <a:xfrm>
            <a:off x="487731" y="310249"/>
            <a:ext cx="1811945" cy="462001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9pPr>
          </a:lstStyle>
          <a:p>
            <a:r>
              <a:rPr lang="en-GB" sz="2400" b="1" u="sng" dirty="0" smtClean="0">
                <a:latin typeface="Twinkl Precursive Regular"/>
                <a:cs typeface="Twinkl Precursive Regular"/>
              </a:rPr>
              <a:t>Teach it</a:t>
            </a:r>
            <a:endParaRPr lang="en-GB" sz="2400" b="1" u="sng" dirty="0">
              <a:latin typeface="Twinkl Precursive Regular"/>
              <a:cs typeface="Twinkl Precursive Regular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821214" y="5808394"/>
            <a:ext cx="7253798" cy="66307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Sentence:</a:t>
            </a:r>
            <a:r>
              <a:rPr lang="en-GB" sz="20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 The key tells us how many items each symbol represents.</a:t>
            </a:r>
            <a:endParaRPr lang="en-GB" sz="10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9C0FE8BE-03CC-4889-98B8-451A94E1782D}"/>
              </a:ext>
            </a:extLst>
          </p:cNvPr>
          <p:cNvCxnSpPr>
            <a:cxnSpLocks/>
          </p:cNvCxnSpPr>
          <p:nvPr/>
        </p:nvCxnSpPr>
        <p:spPr>
          <a:xfrm flipH="1">
            <a:off x="5986987" y="2367955"/>
            <a:ext cx="324653" cy="1479973"/>
          </a:xfrm>
          <a:prstGeom prst="straightConnector1">
            <a:avLst/>
          </a:prstGeom>
          <a:ln w="38100" cmpd="sng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875922" y="479671"/>
            <a:ext cx="50261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b="1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We know that ½ a symbol represents ½ of the amount.</a:t>
            </a:r>
            <a:endParaRPr lang="en-GB" sz="2000" b="1" dirty="0">
              <a:solidFill>
                <a:srgbClr val="0082C9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98460" y="952701"/>
            <a:ext cx="3259970" cy="69940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 smtClean="0">
                <a:solidFill>
                  <a:srgbClr val="0082C9"/>
                </a:solidFill>
              </a:rPr>
              <a:t>Key</a:t>
            </a:r>
          </a:p>
          <a:p>
            <a:pPr algn="ctr"/>
            <a:r>
              <a:rPr lang="en-GB" dirty="0" smtClean="0"/>
              <a:t>= 2 drinks.</a:t>
            </a:r>
            <a:endParaRPr lang="en-GB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63" y="1080778"/>
            <a:ext cx="346136" cy="532869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6279184" y="2046890"/>
            <a:ext cx="27406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  <a:latin typeface="Twinkl Precursive Regular"/>
                <a:cs typeface="Twinkl Precursive Regular"/>
              </a:rPr>
              <a:t>Look  </a:t>
            </a:r>
            <a:r>
              <a:rPr lang="en-GB" sz="2000" b="1" dirty="0" smtClean="0">
                <a:solidFill>
                  <a:srgbClr val="FF0000"/>
                </a:solidFill>
                <a:latin typeface="Twinkl Precursive Regular"/>
                <a:cs typeface="Twinkl Precursive Regular"/>
              </a:rPr>
              <a:t>carefully!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7C56924B-E843-4D06-BE85-77D46020092A}"/>
              </a:ext>
            </a:extLst>
          </p:cNvPr>
          <p:cNvSpPr/>
          <p:nvPr/>
        </p:nvSpPr>
        <p:spPr>
          <a:xfrm>
            <a:off x="6416675" y="4296693"/>
            <a:ext cx="2435764" cy="1129717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tx1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6464417" y="4321767"/>
            <a:ext cx="23167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2DB7BC"/>
                </a:solidFill>
                <a:latin typeface="Twinkl Precursive Regular"/>
                <a:ea typeface="Sassoon Infant Rg" charset="0"/>
                <a:cs typeface="Twinkl Precursive Regular"/>
              </a:rPr>
              <a:t>There are 13 drinks. </a:t>
            </a:r>
            <a:r>
              <a:rPr lang="en-GB" sz="2800" b="1" dirty="0" smtClean="0">
                <a:solidFill>
                  <a:srgbClr val="2DB7BC"/>
                </a:solidFill>
                <a:latin typeface="Twinkl Precursive Regular"/>
                <a:ea typeface="Sassoon Infant Rg" charset="0"/>
                <a:cs typeface="Twinkl Precursive Regular"/>
              </a:rPr>
              <a:t>  </a:t>
            </a:r>
            <a:endParaRPr lang="en-GB" sz="2800" b="1" dirty="0">
              <a:solidFill>
                <a:srgbClr val="2DB7BC"/>
              </a:solidFill>
              <a:latin typeface="Twinkl Precursive Regular"/>
              <a:ea typeface="Sassoon Infant Rg" charset="0"/>
              <a:cs typeface="Twinkl Precursive Regular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435772" y="2402723"/>
            <a:ext cx="2421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latin typeface="Twinkl Precursive Regular"/>
                <a:cs typeface="Twinkl Precursive Regular"/>
              </a:rPr>
              <a:t>This </a:t>
            </a:r>
            <a:r>
              <a:rPr lang="en-GB" b="1" dirty="0" smtClean="0">
                <a:latin typeface="Twinkl Precursive Regular"/>
                <a:cs typeface="Twinkl Precursive Regular"/>
              </a:rPr>
              <a:t>is only </a:t>
            </a:r>
            <a:r>
              <a:rPr lang="en-GB" b="1" dirty="0" smtClean="0">
                <a:latin typeface="Twinkl Precursive Regular"/>
                <a:cs typeface="Twinkl Precursive Regular"/>
              </a:rPr>
              <a:t>½ </a:t>
            </a:r>
            <a:r>
              <a:rPr lang="en-GB" b="1" dirty="0" smtClean="0">
                <a:latin typeface="Twinkl Precursive Regular"/>
                <a:cs typeface="Twinkl Precursive Regular"/>
              </a:rPr>
              <a:t> </a:t>
            </a:r>
            <a:r>
              <a:rPr lang="en-GB" b="1" dirty="0" smtClean="0">
                <a:latin typeface="Twinkl Precursive Regular"/>
                <a:cs typeface="Twinkl Precursive Regular"/>
              </a:rPr>
              <a:t>a glass. </a:t>
            </a:r>
            <a:endParaRPr lang="en-GB" b="1" dirty="0" smtClean="0">
              <a:latin typeface="Twinkl Precursive Regular"/>
              <a:cs typeface="Twinkl Precursive Regular"/>
            </a:endParaRPr>
          </a:p>
          <a:p>
            <a:pPr algn="ctr"/>
            <a:r>
              <a:rPr lang="en-GB" b="1" dirty="0" smtClean="0">
                <a:latin typeface="Twinkl Precursive Regular"/>
                <a:cs typeface="Twinkl Precursive Regular"/>
              </a:rPr>
              <a:t>This </a:t>
            </a:r>
            <a:r>
              <a:rPr lang="en-GB" b="1" dirty="0" smtClean="0">
                <a:latin typeface="Twinkl Precursive Regular"/>
                <a:cs typeface="Twinkl Precursive Regular"/>
              </a:rPr>
              <a:t>represents 1 drink.</a:t>
            </a:r>
            <a:endParaRPr lang="en-GB" b="1" dirty="0">
              <a:latin typeface="Twinkl Precursive Regular"/>
              <a:cs typeface="Twinkl Precursiv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235231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 bwMode="auto">
          <a:xfrm>
            <a:off x="290484" y="261607"/>
            <a:ext cx="8694108" cy="6327735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 smtClean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 smtClean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>
              <a:solidFill>
                <a:srgbClr val="0082C9"/>
              </a:solidFill>
              <a:latin typeface="Twinkl Precursive Regular"/>
              <a:cs typeface="Twinkl Precursive Regular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08699" y="1689866"/>
            <a:ext cx="2514371" cy="875040"/>
            <a:chOff x="1199566" y="2323697"/>
            <a:chExt cx="3176014" cy="1105303"/>
          </a:xfrm>
        </p:grpSpPr>
        <p:sp>
          <p:nvSpPr>
            <p:cNvPr id="25" name="Rectangle 24"/>
            <p:cNvSpPr/>
            <p:nvPr/>
          </p:nvSpPr>
          <p:spPr>
            <a:xfrm>
              <a:off x="2081772" y="2583374"/>
              <a:ext cx="301365" cy="61555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4000" dirty="0" smtClean="0">
                  <a:latin typeface="+mj-lt"/>
                </a:rPr>
                <a:t>=</a:t>
              </a:r>
              <a:endParaRPr lang="en-GB" sz="4000" dirty="0">
                <a:latin typeface="+mj-lt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566" y="2348761"/>
              <a:ext cx="698312" cy="107503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2889" y="2323697"/>
              <a:ext cx="718192" cy="1105303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388" y="2323697"/>
              <a:ext cx="718192" cy="1105303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420794" y="2746189"/>
            <a:ext cx="2514371" cy="875040"/>
            <a:chOff x="1199566" y="2323697"/>
            <a:chExt cx="3176014" cy="1105303"/>
          </a:xfrm>
        </p:grpSpPr>
        <p:sp>
          <p:nvSpPr>
            <p:cNvPr id="31" name="Rectangle 30"/>
            <p:cNvSpPr/>
            <p:nvPr/>
          </p:nvSpPr>
          <p:spPr>
            <a:xfrm>
              <a:off x="2081772" y="2583374"/>
              <a:ext cx="301365" cy="61555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4000" dirty="0" smtClean="0">
                  <a:latin typeface="+mj-lt"/>
                </a:rPr>
                <a:t>=</a:t>
              </a:r>
              <a:endParaRPr lang="en-GB" sz="4000" dirty="0">
                <a:latin typeface="+mj-lt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566" y="2348761"/>
              <a:ext cx="698312" cy="107503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2889" y="2323697"/>
              <a:ext cx="718192" cy="110530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388" y="2323697"/>
              <a:ext cx="718192" cy="1105303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1420794" y="3814701"/>
            <a:ext cx="2514371" cy="875040"/>
            <a:chOff x="1199566" y="2323697"/>
            <a:chExt cx="3176014" cy="1105303"/>
          </a:xfrm>
        </p:grpSpPr>
        <p:sp>
          <p:nvSpPr>
            <p:cNvPr id="46" name="Rectangle 45"/>
            <p:cNvSpPr/>
            <p:nvPr/>
          </p:nvSpPr>
          <p:spPr>
            <a:xfrm>
              <a:off x="2081772" y="2583374"/>
              <a:ext cx="301365" cy="61555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4000" dirty="0" smtClean="0">
                  <a:latin typeface="+mj-lt"/>
                </a:rPr>
                <a:t>=</a:t>
              </a:r>
              <a:endParaRPr lang="en-GB" sz="4000" dirty="0">
                <a:latin typeface="+mj-lt"/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566" y="2348761"/>
              <a:ext cx="698312" cy="1075038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2889" y="2323697"/>
              <a:ext cx="718192" cy="1105303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388" y="2323697"/>
              <a:ext cx="718192" cy="1105303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5081057" y="1689846"/>
            <a:ext cx="2514371" cy="875040"/>
            <a:chOff x="1199566" y="2323697"/>
            <a:chExt cx="3176014" cy="1105303"/>
          </a:xfrm>
        </p:grpSpPr>
        <p:sp>
          <p:nvSpPr>
            <p:cNvPr id="51" name="Rectangle 50"/>
            <p:cNvSpPr/>
            <p:nvPr/>
          </p:nvSpPr>
          <p:spPr>
            <a:xfrm>
              <a:off x="2081772" y="2583374"/>
              <a:ext cx="301365" cy="61555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4000" dirty="0" smtClean="0">
                  <a:latin typeface="+mj-lt"/>
                </a:rPr>
                <a:t>=</a:t>
              </a:r>
              <a:endParaRPr lang="en-GB" sz="4000" dirty="0">
                <a:latin typeface="+mj-lt"/>
              </a:endParaRPr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566" y="2348761"/>
              <a:ext cx="698312" cy="1075038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2889" y="2323697"/>
              <a:ext cx="718192" cy="1105303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388" y="2323697"/>
              <a:ext cx="718192" cy="1105303"/>
            </a:xfrm>
            <a:prstGeom prst="rect">
              <a:avLst/>
            </a:prstGeom>
          </p:spPr>
        </p:pic>
      </p:grpSp>
      <p:grpSp>
        <p:nvGrpSpPr>
          <p:cNvPr id="55" name="Group 54"/>
          <p:cNvGrpSpPr/>
          <p:nvPr/>
        </p:nvGrpSpPr>
        <p:grpSpPr>
          <a:xfrm>
            <a:off x="5077056" y="2746189"/>
            <a:ext cx="2514371" cy="875040"/>
            <a:chOff x="1199566" y="2323697"/>
            <a:chExt cx="3176014" cy="1105303"/>
          </a:xfrm>
        </p:grpSpPr>
        <p:sp>
          <p:nvSpPr>
            <p:cNvPr id="65" name="Rectangle 64"/>
            <p:cNvSpPr/>
            <p:nvPr/>
          </p:nvSpPr>
          <p:spPr>
            <a:xfrm>
              <a:off x="2081772" y="2583374"/>
              <a:ext cx="301365" cy="61555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4000" dirty="0" smtClean="0">
                  <a:latin typeface="+mj-lt"/>
                </a:rPr>
                <a:t>=</a:t>
              </a:r>
              <a:endParaRPr lang="en-GB" sz="4000" dirty="0">
                <a:latin typeface="+mj-lt"/>
              </a:endParaRPr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566" y="2348761"/>
              <a:ext cx="698312" cy="1075038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2889" y="2323697"/>
              <a:ext cx="718192" cy="1105303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388" y="2323697"/>
              <a:ext cx="718192" cy="1105303"/>
            </a:xfrm>
            <a:prstGeom prst="rect">
              <a:avLst/>
            </a:prstGeom>
          </p:spPr>
        </p:pic>
      </p:grpSp>
      <p:grpSp>
        <p:nvGrpSpPr>
          <p:cNvPr id="69" name="Group 68"/>
          <p:cNvGrpSpPr/>
          <p:nvPr/>
        </p:nvGrpSpPr>
        <p:grpSpPr>
          <a:xfrm>
            <a:off x="5073054" y="3814721"/>
            <a:ext cx="2514371" cy="875040"/>
            <a:chOff x="1199566" y="2323697"/>
            <a:chExt cx="3176014" cy="1105303"/>
          </a:xfrm>
        </p:grpSpPr>
        <p:sp>
          <p:nvSpPr>
            <p:cNvPr id="70" name="Rectangle 69"/>
            <p:cNvSpPr/>
            <p:nvPr/>
          </p:nvSpPr>
          <p:spPr>
            <a:xfrm>
              <a:off x="2081772" y="2583374"/>
              <a:ext cx="301365" cy="61555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4000" dirty="0" smtClean="0">
                  <a:latin typeface="+mj-lt"/>
                </a:rPr>
                <a:t>=</a:t>
              </a:r>
              <a:endParaRPr lang="en-GB" sz="4000" dirty="0">
                <a:latin typeface="+mj-lt"/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566" y="2348761"/>
              <a:ext cx="698312" cy="1075038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2889" y="2323697"/>
              <a:ext cx="718192" cy="1105303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388" y="2323697"/>
              <a:ext cx="718192" cy="1105303"/>
            </a:xfrm>
            <a:prstGeom prst="rect">
              <a:avLst/>
            </a:prstGeom>
          </p:spPr>
        </p:pic>
      </p:grpSp>
      <p:grpSp>
        <p:nvGrpSpPr>
          <p:cNvPr id="74" name="Group 73"/>
          <p:cNvGrpSpPr/>
          <p:nvPr/>
        </p:nvGrpSpPr>
        <p:grpSpPr>
          <a:xfrm>
            <a:off x="1444984" y="4779474"/>
            <a:ext cx="1822052" cy="875041"/>
            <a:chOff x="1199566" y="2323697"/>
            <a:chExt cx="2301515" cy="1105303"/>
          </a:xfrm>
        </p:grpSpPr>
        <p:sp>
          <p:nvSpPr>
            <p:cNvPr id="75" name="Rectangle 74"/>
            <p:cNvSpPr/>
            <p:nvPr/>
          </p:nvSpPr>
          <p:spPr>
            <a:xfrm>
              <a:off x="2081772" y="2583374"/>
              <a:ext cx="301365" cy="61555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4000" dirty="0" smtClean="0">
                  <a:latin typeface="+mj-lt"/>
                </a:rPr>
                <a:t>=</a:t>
              </a:r>
              <a:endParaRPr lang="en-GB" sz="4000" dirty="0">
                <a:latin typeface="+mj-lt"/>
              </a:endParaRPr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239"/>
            <a:stretch/>
          </p:blipFill>
          <p:spPr>
            <a:xfrm>
              <a:off x="1199566" y="2348761"/>
              <a:ext cx="389389" cy="1075038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2889" y="2323697"/>
              <a:ext cx="718192" cy="1105303"/>
            </a:xfrm>
            <a:prstGeom prst="rect">
              <a:avLst/>
            </a:prstGeom>
          </p:spPr>
        </p:pic>
      </p:grpSp>
      <p:sp>
        <p:nvSpPr>
          <p:cNvPr id="40" name="Title 1">
            <a:extLst>
              <a:ext uri="{FF2B5EF4-FFF2-40B4-BE49-F238E27FC236}">
                <a16:creationId xmlns:a16="http://schemas.microsoft.com/office/drawing/2014/main" xmlns="" id="{BC31BF9B-19A9-448B-9A01-3B6E58D8AAA8}"/>
              </a:ext>
            </a:extLst>
          </p:cNvPr>
          <p:cNvSpPr txBox="1">
            <a:spLocks/>
          </p:cNvSpPr>
          <p:nvPr/>
        </p:nvSpPr>
        <p:spPr>
          <a:xfrm>
            <a:off x="487731" y="310249"/>
            <a:ext cx="1811945" cy="462001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9pPr>
          </a:lstStyle>
          <a:p>
            <a:r>
              <a:rPr lang="en-GB" sz="2400" b="1" u="sng" dirty="0" smtClean="0">
                <a:latin typeface="Twinkl Precursive Regular"/>
                <a:cs typeface="Twinkl Precursive Regular"/>
              </a:rPr>
              <a:t>Teach it</a:t>
            </a:r>
            <a:endParaRPr lang="en-GB" sz="2400" b="1" u="sng" dirty="0">
              <a:latin typeface="Twinkl Precursive Regular"/>
              <a:cs typeface="Twinkl Precursive Regular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xmlns="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821214" y="5808394"/>
            <a:ext cx="7253798" cy="66307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Sentence:</a:t>
            </a:r>
            <a:r>
              <a:rPr lang="en-GB" sz="20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 The key tells us how many items each symbol represents.</a:t>
            </a:r>
            <a:endParaRPr lang="en-GB" sz="10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509459" y="894758"/>
            <a:ext cx="4505779" cy="57629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800" dirty="0" smtClean="0">
                <a:latin typeface="Twinkl Precursive Regular"/>
                <a:cs typeface="Twinkl Precursive Regular"/>
              </a:rPr>
              <a:t>Lets check! </a:t>
            </a:r>
            <a:endParaRPr lang="en-GB" sz="2800" dirty="0">
              <a:latin typeface="Twinkl Precursive Regular"/>
              <a:cs typeface="Twinkl Precursive Regular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706960" y="4930356"/>
            <a:ext cx="3657634" cy="5147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dirty="0" smtClean="0">
                <a:latin typeface="Twinkl Precursive Regular"/>
                <a:cs typeface="Twinkl Precursive Regular"/>
              </a:rPr>
              <a:t>There are</a:t>
            </a:r>
            <a:r>
              <a:rPr lang="en-GB" sz="2400" dirty="0">
                <a:latin typeface="Twinkl Precursive Regular"/>
                <a:cs typeface="Twinkl Precursive Regular"/>
              </a:rPr>
              <a:t> </a:t>
            </a:r>
            <a:r>
              <a:rPr lang="en-GB" sz="2400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13</a:t>
            </a:r>
            <a:r>
              <a:rPr lang="en-GB" sz="2400" dirty="0" smtClean="0">
                <a:latin typeface="Twinkl Precursive Regular"/>
                <a:cs typeface="Twinkl Precursive Regular"/>
              </a:rPr>
              <a:t> drinks</a:t>
            </a:r>
            <a:r>
              <a:rPr lang="en-GB" sz="2400" dirty="0" smtClean="0">
                <a:latin typeface="Twinkl Precursive Regular"/>
                <a:cs typeface="Twinkl Precursive Regular"/>
              </a:rPr>
              <a:t>.</a:t>
            </a:r>
            <a:endParaRPr lang="en-GB" sz="2400" dirty="0">
              <a:latin typeface="Twinkl Precursive Regular"/>
              <a:cs typeface="Twinkl Precursiv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893355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 bwMode="auto">
          <a:xfrm>
            <a:off x="230007" y="261606"/>
            <a:ext cx="8694108" cy="6327735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 smtClean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 smtClean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>
              <a:solidFill>
                <a:srgbClr val="0082C9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6D441563-C8CA-4DF8-B1AC-D079EC1C75FA}"/>
              </a:ext>
            </a:extLst>
          </p:cNvPr>
          <p:cNvSpPr/>
          <p:nvPr/>
        </p:nvSpPr>
        <p:spPr>
          <a:xfrm>
            <a:off x="920205" y="993701"/>
            <a:ext cx="732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Twinkl Precursive Regular"/>
                <a:cs typeface="Twinkl Precursive Regular"/>
              </a:rPr>
              <a:t>Look at this pictogram. Tell </a:t>
            </a:r>
            <a:r>
              <a:rPr lang="en-GB" dirty="0">
                <a:latin typeface="Twinkl Precursive Regular"/>
                <a:cs typeface="Twinkl Precursive Regular"/>
              </a:rPr>
              <a:t>me </a:t>
            </a:r>
            <a:r>
              <a:rPr lang="en-GB" dirty="0" smtClean="0">
                <a:latin typeface="Twinkl Precursive Regular"/>
                <a:cs typeface="Twinkl Precursive Regular"/>
              </a:rPr>
              <a:t>what </a:t>
            </a:r>
            <a:r>
              <a:rPr lang="en-GB" dirty="0">
                <a:latin typeface="Twinkl Precursive Regular"/>
                <a:cs typeface="Twinkl Precursive Regular"/>
              </a:rPr>
              <a:t>you can see.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xmlns="" id="{BC31BF9B-19A9-448B-9A01-3B6E58D8AAA8}"/>
              </a:ext>
            </a:extLst>
          </p:cNvPr>
          <p:cNvSpPr txBox="1">
            <a:spLocks/>
          </p:cNvSpPr>
          <p:nvPr/>
        </p:nvSpPr>
        <p:spPr>
          <a:xfrm>
            <a:off x="410501" y="378892"/>
            <a:ext cx="3289599" cy="631182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9pPr>
          </a:lstStyle>
          <a:p>
            <a:r>
              <a:rPr lang="en-GB" sz="3200" b="1" u="sng" dirty="0" smtClean="0">
                <a:latin typeface="Twinkl Precursive Regular"/>
                <a:cs typeface="Twinkl Precursive Regular"/>
              </a:rPr>
              <a:t>Practise it</a:t>
            </a:r>
            <a:endParaRPr lang="en-GB" sz="3200" b="1" u="sng" dirty="0">
              <a:latin typeface="Twinkl Precursive Regular"/>
              <a:cs typeface="Twinkl Precursive Regular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36252" y="4509316"/>
            <a:ext cx="49005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kern="1200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Which is the most common pet?</a:t>
            </a:r>
            <a:endParaRPr lang="en-GB" sz="1600" kern="1200" dirty="0" smtClean="0">
              <a:solidFill>
                <a:srgbClr val="0082C9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737610" y="4529519"/>
            <a:ext cx="924724" cy="440466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0082C9"/>
                </a:solidFill>
              </a:rPr>
              <a:t>cat</a:t>
            </a:r>
            <a:endParaRPr lang="en-GB" sz="2000" dirty="0">
              <a:solidFill>
                <a:srgbClr val="0082C9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43819" y="5029332"/>
            <a:ext cx="51471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kern="1200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How many </a:t>
            </a:r>
            <a:r>
              <a:rPr lang="en-GB" sz="1600" kern="1200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pets are there in the class?</a:t>
            </a:r>
            <a:endParaRPr lang="en-GB" sz="1600" kern="1200" dirty="0" smtClean="0">
              <a:solidFill>
                <a:srgbClr val="0082C9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5590227" y="4993840"/>
            <a:ext cx="740510" cy="440466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0082C9"/>
                </a:solidFill>
              </a:rPr>
              <a:t>29</a:t>
            </a:r>
            <a:endParaRPr lang="en-GB" sz="2000" dirty="0">
              <a:solidFill>
                <a:srgbClr val="0082C9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74997" y="5498425"/>
            <a:ext cx="67628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kern="1200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How many </a:t>
            </a:r>
            <a:r>
              <a:rPr lang="en-GB" sz="1600" kern="1200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more rabbits than hamsters are there?</a:t>
            </a:r>
            <a:endParaRPr lang="en-GB" sz="1600" kern="1200" dirty="0" smtClean="0">
              <a:solidFill>
                <a:srgbClr val="0082C9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7007888" y="5386936"/>
            <a:ext cx="449586" cy="456568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82C9"/>
                </a:solidFill>
              </a:rPr>
              <a:t>3</a:t>
            </a:r>
            <a:endParaRPr lang="en-GB" sz="2000" dirty="0">
              <a:solidFill>
                <a:srgbClr val="0082C9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47811" y="6002525"/>
            <a:ext cx="61666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kern="1200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How many </a:t>
            </a:r>
            <a:r>
              <a:rPr lang="en-GB" sz="1600" kern="1200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fewer dogs than cats are there?</a:t>
            </a:r>
            <a:endParaRPr lang="en-GB" sz="1600" kern="1200" dirty="0" smtClean="0">
              <a:solidFill>
                <a:srgbClr val="0082C9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191128" y="5879899"/>
            <a:ext cx="464262" cy="469659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82C9"/>
                </a:solidFill>
              </a:rPr>
              <a:t>3</a:t>
            </a:r>
            <a:endParaRPr lang="en-GB" sz="2000" dirty="0">
              <a:solidFill>
                <a:srgbClr val="0082C9"/>
              </a:solidFill>
            </a:endParaRPr>
          </a:p>
        </p:txBody>
      </p:sp>
      <p:pic>
        <p:nvPicPr>
          <p:cNvPr id="4" name="Picture 3" descr="Screen Shot 2020-05-02 at 08.01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114" y="1374940"/>
            <a:ext cx="5588856" cy="307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91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8" grpId="0" animBg="1"/>
      <p:bldP spid="50" grpId="0" animBg="1"/>
      <p:bldP spid="52" grpId="0" animBg="1"/>
      <p:bldP spid="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 bwMode="auto">
          <a:xfrm>
            <a:off x="350011" y="282747"/>
            <a:ext cx="8520232" cy="6467745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 smtClean="0">
                <a:solidFill>
                  <a:srgbClr val="FFFFFF"/>
                </a:solidFill>
              </a:rPr>
              <a:t>and </a:t>
            </a:r>
            <a:r>
              <a:rPr lang="en-GB" sz="1350" dirty="0">
                <a:solidFill>
                  <a:srgbClr val="FFFFFF"/>
                </a:solidFill>
              </a:rPr>
              <a:t>row.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31BF9B-19A9-448B-9A01-3B6E58D8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65" y="207743"/>
            <a:ext cx="1859560" cy="631182"/>
          </a:xfrm>
        </p:spPr>
        <p:txBody>
          <a:bodyPr/>
          <a:lstStyle/>
          <a:p>
            <a:r>
              <a:rPr lang="en-GB" sz="3200" b="1" u="sng" dirty="0" smtClean="0">
                <a:latin typeface="Twinkl Precursive Regular"/>
                <a:cs typeface="Twinkl Precursive Regular"/>
              </a:rPr>
              <a:t>Do </a:t>
            </a:r>
            <a:r>
              <a:rPr lang="en-GB" sz="3200" b="1" u="sng" dirty="0">
                <a:latin typeface="Twinkl Precursive Regular"/>
                <a:cs typeface="Twinkl Precursive Regular"/>
              </a:rPr>
              <a:t>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5D83415-9EE3-4B83-B62A-EE18D5B41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1" y="5860426"/>
            <a:ext cx="625120" cy="8772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0925DFB-D128-483A-8176-B826C45BF4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74" t="10476" r="28061" b="10587"/>
          <a:stretch/>
        </p:blipFill>
        <p:spPr>
          <a:xfrm>
            <a:off x="8108038" y="5660413"/>
            <a:ext cx="910223" cy="993348"/>
          </a:xfrm>
          <a:prstGeom prst="rect">
            <a:avLst/>
          </a:prstGeom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xmlns="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761611" y="5981922"/>
            <a:ext cx="7253798" cy="66307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Sentence:</a:t>
            </a:r>
            <a:r>
              <a:rPr lang="en-GB" sz="20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 The key tells us how many items each symbol represents.</a:t>
            </a:r>
            <a:endParaRPr lang="en-GB" sz="10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BC31BF9B-19A9-448B-9A01-3B6E58D8AAA8}"/>
              </a:ext>
            </a:extLst>
          </p:cNvPr>
          <p:cNvSpPr txBox="1">
            <a:spLocks/>
          </p:cNvSpPr>
          <p:nvPr/>
        </p:nvSpPr>
        <p:spPr bwMode="auto">
          <a:xfrm>
            <a:off x="0" y="911826"/>
            <a:ext cx="8774776" cy="28596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9pPr>
          </a:lstStyle>
          <a:p>
            <a:r>
              <a:rPr lang="en-GB" sz="2000" dirty="0" smtClean="0">
                <a:latin typeface="Twinkl Precursive Regular"/>
                <a:cs typeface="Twinkl Precursive Regular"/>
              </a:rPr>
              <a:t>People voted for names beginning with B.</a:t>
            </a:r>
          </a:p>
          <a:p>
            <a:endParaRPr lang="en-GB" sz="2000" dirty="0">
              <a:latin typeface="Twinkl Precursive Regular"/>
              <a:cs typeface="Twinkl Precursive Regular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BC31BF9B-19A9-448B-9A01-3B6E58D8AAA8}"/>
              </a:ext>
            </a:extLst>
          </p:cNvPr>
          <p:cNvSpPr txBox="1">
            <a:spLocks/>
          </p:cNvSpPr>
          <p:nvPr/>
        </p:nvSpPr>
        <p:spPr bwMode="auto">
          <a:xfrm>
            <a:off x="623204" y="3684589"/>
            <a:ext cx="7607321" cy="2216521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9pPr>
          </a:lstStyle>
          <a:p>
            <a:pPr marL="457200" indent="-457200">
              <a:buAutoNum type="arabicPeriod"/>
            </a:pPr>
            <a:r>
              <a:rPr lang="en-GB" sz="2000" dirty="0" smtClean="0">
                <a:latin typeface="Twinkl Precursive Regular"/>
                <a:cs typeface="Twinkl Precursive Regular"/>
              </a:rPr>
              <a:t>How many people chose Basil?</a:t>
            </a:r>
          </a:p>
          <a:p>
            <a:endParaRPr lang="en-GB" sz="500" dirty="0" smtClean="0">
              <a:latin typeface="Twinkl Precursive Regular"/>
              <a:cs typeface="Twinkl Precursive Regular"/>
            </a:endParaRPr>
          </a:p>
          <a:p>
            <a:pPr marL="457200" indent="-457200">
              <a:buAutoNum type="arabicPeriod"/>
            </a:pPr>
            <a:r>
              <a:rPr lang="en-GB" sz="2000" dirty="0" smtClean="0">
                <a:latin typeface="Twinkl Precursive Regular"/>
                <a:cs typeface="Twinkl Precursive Regular"/>
              </a:rPr>
              <a:t>How many chose Bob?</a:t>
            </a:r>
          </a:p>
          <a:p>
            <a:endParaRPr lang="en-GB" sz="500" dirty="0" smtClean="0">
              <a:latin typeface="Twinkl Precursive Regular"/>
              <a:cs typeface="Twinkl Precursive Regular"/>
            </a:endParaRPr>
          </a:p>
          <a:p>
            <a:pPr marL="457200" indent="-457200">
              <a:buAutoNum type="arabicPeriod"/>
            </a:pPr>
            <a:r>
              <a:rPr lang="en-GB" sz="2000" dirty="0" smtClean="0">
                <a:latin typeface="Twinkl Precursive Regular"/>
                <a:cs typeface="Twinkl Precursive Regular"/>
              </a:rPr>
              <a:t>How many more chose Bill than Barry? </a:t>
            </a:r>
          </a:p>
          <a:p>
            <a:endParaRPr lang="en-GB" sz="500" dirty="0" smtClean="0">
              <a:latin typeface="Twinkl Precursive Regular"/>
              <a:cs typeface="Twinkl Precursive Regular"/>
            </a:endParaRPr>
          </a:p>
          <a:p>
            <a:pPr marL="457200" indent="-457200">
              <a:buAutoNum type="arabicPeriod"/>
            </a:pPr>
            <a:r>
              <a:rPr lang="en-GB" sz="2000" dirty="0" smtClean="0">
                <a:latin typeface="Twinkl Precursive Regular"/>
                <a:cs typeface="Twinkl Precursive Regular"/>
              </a:rPr>
              <a:t>How many people voted altogether?</a:t>
            </a:r>
          </a:p>
          <a:p>
            <a:endParaRPr lang="en-GB" sz="500" dirty="0" smtClean="0">
              <a:latin typeface="Twinkl Precursive Regular"/>
              <a:cs typeface="Twinkl Precursive Regular"/>
            </a:endParaRPr>
          </a:p>
          <a:p>
            <a:pPr marL="457200" indent="-457200">
              <a:buAutoNum type="arabicPeriod"/>
            </a:pPr>
            <a:r>
              <a:rPr lang="en-GB" sz="2000" dirty="0" smtClean="0">
                <a:latin typeface="Twinkl Precursive Regular"/>
                <a:cs typeface="Twinkl Precursive Regular"/>
              </a:rPr>
              <a:t>Which name was the most popular? </a:t>
            </a:r>
          </a:p>
          <a:p>
            <a:endParaRPr lang="en-GB" sz="2000" dirty="0">
              <a:latin typeface="Twinkl Precursive Regular"/>
              <a:cs typeface="Twinkl Precursive Regula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164" t="14341" r="50121" b="3317"/>
          <a:stretch/>
        </p:blipFill>
        <p:spPr>
          <a:xfrm>
            <a:off x="1511904" y="1221619"/>
            <a:ext cx="2866572" cy="18021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51489" t="13236" r="796" b="4422"/>
          <a:stretch/>
        </p:blipFill>
        <p:spPr>
          <a:xfrm>
            <a:off x="5135638" y="1216783"/>
            <a:ext cx="2866572" cy="1802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7910" y="3084285"/>
            <a:ext cx="2163234" cy="42116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BC31BF9B-19A9-448B-9A01-3B6E58D8AAA8}"/>
              </a:ext>
            </a:extLst>
          </p:cNvPr>
          <p:cNvSpPr txBox="1">
            <a:spLocks/>
          </p:cNvSpPr>
          <p:nvPr/>
        </p:nvSpPr>
        <p:spPr bwMode="auto">
          <a:xfrm>
            <a:off x="919498" y="1255190"/>
            <a:ext cx="592407" cy="63118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9pPr>
          </a:lstStyle>
          <a:p>
            <a:r>
              <a:rPr lang="en-GB" sz="3200" b="1" dirty="0" smtClean="0">
                <a:latin typeface="Twinkl Precursive Regular"/>
                <a:cs typeface="Twinkl Precursive Regular"/>
              </a:rPr>
              <a:t>A</a:t>
            </a:r>
            <a:endParaRPr lang="en-GB" sz="3200" b="1" dirty="0">
              <a:latin typeface="Twinkl Precursive Regular"/>
              <a:cs typeface="Twinkl Precursive Regular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BC31BF9B-19A9-448B-9A01-3B6E58D8AAA8}"/>
              </a:ext>
            </a:extLst>
          </p:cNvPr>
          <p:cNvSpPr txBox="1">
            <a:spLocks/>
          </p:cNvSpPr>
          <p:nvPr/>
        </p:nvSpPr>
        <p:spPr bwMode="auto">
          <a:xfrm>
            <a:off x="4458564" y="1274543"/>
            <a:ext cx="592407" cy="63118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9pPr>
          </a:lstStyle>
          <a:p>
            <a:r>
              <a:rPr lang="en-GB" sz="3200" b="1" dirty="0">
                <a:latin typeface="Twinkl Precursive Regular"/>
                <a:cs typeface="Twinkl Precursive Regular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446254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 bwMode="auto">
          <a:xfrm>
            <a:off x="260009" y="170013"/>
            <a:ext cx="8520232" cy="6467745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 smtClean="0">
                <a:solidFill>
                  <a:srgbClr val="FFFFFF"/>
                </a:solidFill>
              </a:rPr>
              <a:t>and </a:t>
            </a:r>
            <a:r>
              <a:rPr lang="en-GB" sz="1350" dirty="0">
                <a:solidFill>
                  <a:srgbClr val="FFFFFF"/>
                </a:solidFill>
              </a:rPr>
              <a:t>row.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31BF9B-19A9-448B-9A01-3B6E58D8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501" y="378892"/>
            <a:ext cx="2539579" cy="631182"/>
          </a:xfrm>
        </p:spPr>
        <p:txBody>
          <a:bodyPr/>
          <a:lstStyle/>
          <a:p>
            <a:r>
              <a:rPr lang="en-GB" sz="3200" b="1" u="sng" dirty="0" smtClean="0">
                <a:latin typeface="Twinkl Precursive Regular"/>
                <a:cs typeface="Twinkl Precursive Regular"/>
              </a:rPr>
              <a:t>Twist </a:t>
            </a:r>
            <a:r>
              <a:rPr lang="en-GB" sz="3200" b="1" u="sng" dirty="0">
                <a:latin typeface="Twinkl Precursive Regular"/>
                <a:cs typeface="Twinkl Precursive Regular"/>
              </a:rPr>
              <a:t>it</a:t>
            </a: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xmlns="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501604" y="5561892"/>
            <a:ext cx="7253798" cy="66307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Sentence:</a:t>
            </a:r>
            <a:r>
              <a:rPr lang="en-GB" sz="20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 The key tells us how many items each symbol represents.</a:t>
            </a:r>
            <a:endParaRPr lang="en-GB" sz="10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0014" y="1223754"/>
            <a:ext cx="835825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winkl Precursive Regular"/>
                <a:cs typeface="Twinkl Precursive Regular"/>
              </a:rPr>
              <a:t>Colin thinks that </a:t>
            </a:r>
            <a:r>
              <a:rPr lang="en-GB" sz="2000" dirty="0" smtClean="0">
                <a:latin typeface="Twinkl Precursive Regular"/>
                <a:cs typeface="Twinkl Precursive Regular"/>
              </a:rPr>
              <a:t>there are 3 people with fish</a:t>
            </a:r>
            <a:r>
              <a:rPr lang="en-GB" sz="2000" b="1" dirty="0" smtClean="0">
                <a:latin typeface="Twinkl Precursive Regular"/>
                <a:cs typeface="Twinkl Precursive Regular"/>
              </a:rPr>
              <a:t>.</a:t>
            </a:r>
            <a:endParaRPr lang="en-US" sz="2000" dirty="0" smtClean="0">
              <a:latin typeface="Twinkl Precursive Regular"/>
              <a:cs typeface="Twinkl Precursive Regular"/>
            </a:endParaRPr>
          </a:p>
          <a:p>
            <a:endParaRPr lang="en-US" sz="2000" dirty="0">
              <a:latin typeface="Twinkl Precursive Regular"/>
              <a:cs typeface="Twinkl Precursive Regular"/>
            </a:endParaRPr>
          </a:p>
          <a:p>
            <a:pPr algn="ctr"/>
            <a:r>
              <a:rPr lang="en-US" sz="2000" dirty="0" smtClean="0">
                <a:latin typeface="Twinkl Precursive Regular"/>
                <a:cs typeface="Twinkl Precursive Regular"/>
              </a:rPr>
              <a:t> </a:t>
            </a:r>
          </a:p>
          <a:p>
            <a:pPr algn="ctr"/>
            <a:r>
              <a:rPr lang="en-US" sz="2000" dirty="0" smtClean="0">
                <a:latin typeface="Twinkl Precursive Regular"/>
                <a:cs typeface="Twinkl Precursive Regular"/>
              </a:rPr>
              <a:t>                                                                </a:t>
            </a:r>
            <a:endParaRPr lang="en-GB" sz="2000" dirty="0" smtClean="0">
              <a:latin typeface="Twinkl Precursive Regular"/>
              <a:cs typeface="Twinkl Precursive Regular"/>
            </a:endParaRPr>
          </a:p>
          <a:p>
            <a:endParaRPr lang="en-GB" sz="2000" dirty="0" smtClean="0">
              <a:latin typeface="Twinkl Precursive Regular"/>
              <a:cs typeface="Twinkl Precursive Regular"/>
            </a:endParaRPr>
          </a:p>
          <a:p>
            <a:endParaRPr lang="en-GB" sz="2000" dirty="0" smtClean="0">
              <a:latin typeface="Twinkl Precursive Regular"/>
              <a:cs typeface="Twinkl Precursive Regular"/>
            </a:endParaRPr>
          </a:p>
          <a:p>
            <a:endParaRPr lang="en-GB" sz="2000" dirty="0">
              <a:latin typeface="Twinkl Precursive Regular"/>
              <a:cs typeface="Twinkl Precursive Regular"/>
            </a:endParaRPr>
          </a:p>
          <a:p>
            <a:r>
              <a:rPr lang="en-GB" sz="2000" dirty="0" smtClean="0">
                <a:latin typeface="Twinkl Precursive Regular"/>
                <a:cs typeface="Twinkl Precursive Regular"/>
              </a:rPr>
              <a:t>Explain </a:t>
            </a:r>
            <a:r>
              <a:rPr lang="en-GB" sz="2000" dirty="0">
                <a:latin typeface="Twinkl Precursive Regular"/>
                <a:cs typeface="Twinkl Precursive Regular"/>
              </a:rPr>
              <a:t>why </a:t>
            </a:r>
            <a:r>
              <a:rPr lang="en-GB" sz="2000" dirty="0" smtClean="0">
                <a:latin typeface="Twinkl Precursive Regular"/>
                <a:cs typeface="Twinkl Precursive Regular"/>
              </a:rPr>
              <a:t>he </a:t>
            </a:r>
            <a:r>
              <a:rPr lang="en-GB" sz="2000" dirty="0">
                <a:latin typeface="Twinkl Precursive Regular"/>
                <a:cs typeface="Twinkl Precursive Regular"/>
              </a:rPr>
              <a:t>is incorrect</a:t>
            </a:r>
            <a:r>
              <a:rPr lang="en-GB" sz="2000" dirty="0" smtClean="0">
                <a:latin typeface="Twinkl Precursive Regular"/>
                <a:cs typeface="Twinkl Precursive Regular"/>
              </a:rPr>
              <a:t>?</a:t>
            </a:r>
          </a:p>
          <a:p>
            <a:endParaRPr lang="en-GB" sz="1000" dirty="0" smtClean="0">
              <a:latin typeface="Twinkl Precursive Regular"/>
              <a:cs typeface="Twinkl Precursive Regular"/>
            </a:endParaRPr>
          </a:p>
          <a:p>
            <a:r>
              <a:rPr lang="en-GB" sz="2000" dirty="0" smtClean="0">
                <a:solidFill>
                  <a:srgbClr val="0000FF"/>
                </a:solidFill>
                <a:latin typeface="Twinkl Precursive Regular"/>
                <a:cs typeface="Twinkl Precursive Regular"/>
              </a:rPr>
              <a:t>Colin is incorrect because </a:t>
            </a:r>
            <a:endParaRPr lang="en-GB" sz="2000" dirty="0">
              <a:solidFill>
                <a:srgbClr val="0000FF"/>
              </a:solidFill>
              <a:latin typeface="Twinkl Precursive Regular"/>
              <a:cs typeface="Twinkl Precursive Regular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34204" y="5135340"/>
            <a:ext cx="7673928" cy="25300"/>
          </a:xfrm>
          <a:prstGeom prst="line">
            <a:avLst/>
          </a:prstGeom>
          <a:ln>
            <a:solidFill>
              <a:srgbClr val="4472C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34506" y="4134620"/>
            <a:ext cx="7673928" cy="25300"/>
          </a:xfrm>
          <a:prstGeom prst="line">
            <a:avLst/>
          </a:prstGeom>
          <a:ln>
            <a:solidFill>
              <a:srgbClr val="4472C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34429" y="4643909"/>
            <a:ext cx="7673928" cy="25300"/>
          </a:xfrm>
          <a:prstGeom prst="line">
            <a:avLst/>
          </a:prstGeom>
          <a:ln>
            <a:solidFill>
              <a:srgbClr val="4472C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9B0230A-5418-4919-BF60-D806347B3E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16" t="7483" r="23699" b="13878"/>
          <a:stretch/>
        </p:blipFill>
        <p:spPr>
          <a:xfrm>
            <a:off x="10428110" y="4586111"/>
            <a:ext cx="1483129" cy="13672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lc="http://schemas.openxmlformats.org/drawingml/2006/lockedCanvas" xmlns:a16="http://schemas.microsoft.com/office/drawing/2014/main" xmlns="" id="{99B0230A-5418-4919-BF60-D806347B3E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16" t="7483" r="23699" b="13878"/>
          <a:stretch/>
        </p:blipFill>
        <p:spPr>
          <a:xfrm>
            <a:off x="7854945" y="5600409"/>
            <a:ext cx="1175506" cy="1083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404" b="19784"/>
          <a:stretch/>
        </p:blipFill>
        <p:spPr>
          <a:xfrm>
            <a:off x="4152900" y="1601408"/>
            <a:ext cx="3206807" cy="17610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27676" t="78204" r="6784"/>
          <a:stretch/>
        </p:blipFill>
        <p:spPr>
          <a:xfrm>
            <a:off x="1923142" y="2298095"/>
            <a:ext cx="1988175" cy="43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42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 bwMode="auto">
          <a:xfrm>
            <a:off x="310010" y="282747"/>
            <a:ext cx="8520232" cy="6467745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 smtClean="0">
                <a:solidFill>
                  <a:srgbClr val="FFFFFF"/>
                </a:solidFill>
              </a:rPr>
              <a:t>and </a:t>
            </a:r>
            <a:r>
              <a:rPr lang="en-GB" sz="1350" dirty="0">
                <a:solidFill>
                  <a:srgbClr val="FFFFFF"/>
                </a:solidFill>
              </a:rPr>
              <a:t>row.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31BF9B-19A9-448B-9A01-3B6E58D8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502" y="378892"/>
            <a:ext cx="2519578" cy="631182"/>
          </a:xfrm>
        </p:spPr>
        <p:txBody>
          <a:bodyPr/>
          <a:lstStyle/>
          <a:p>
            <a:r>
              <a:rPr lang="en-GB" sz="3200" b="1" u="sng" dirty="0" smtClean="0">
                <a:latin typeface="Twinkl Precursive Regular"/>
                <a:cs typeface="Twinkl Precursive Regular"/>
              </a:rPr>
              <a:t>Solve </a:t>
            </a:r>
            <a:r>
              <a:rPr lang="en-GB" sz="3200" b="1" u="sng" dirty="0">
                <a:latin typeface="Twinkl Precursive Regular"/>
                <a:cs typeface="Twinkl Precursive Regular"/>
              </a:rPr>
              <a:t>it</a:t>
            </a: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xmlns="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501604" y="5881914"/>
            <a:ext cx="7253798" cy="66307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Sentence:</a:t>
            </a:r>
            <a:r>
              <a:rPr lang="en-GB" sz="20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 The key tells us how many items each symbol represents.</a:t>
            </a:r>
            <a:endParaRPr lang="en-GB" sz="10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942982B5-1E52-4102-94BC-146388CBA4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87" t="3889" r="25469" b="8056"/>
          <a:stretch/>
        </p:blipFill>
        <p:spPr>
          <a:xfrm>
            <a:off x="7781095" y="5375247"/>
            <a:ext cx="1258271" cy="125038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92110" y="1078611"/>
            <a:ext cx="835825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Twinkl Precursive Regular"/>
                <a:cs typeface="Twinkl Precursive Regular"/>
              </a:rPr>
              <a:t>The pictogram is about favourite animals. Label the animals</a:t>
            </a:r>
            <a:r>
              <a:rPr lang="en-GB" sz="2000" b="1" dirty="0" smtClean="0">
                <a:latin typeface="Twinkl Precursive Regular"/>
                <a:cs typeface="Twinkl Precursive Regular"/>
              </a:rPr>
              <a:t>.</a:t>
            </a:r>
            <a:endParaRPr lang="en-US" sz="2000" dirty="0" smtClean="0">
              <a:latin typeface="Twinkl Precursive Regular"/>
              <a:cs typeface="Twinkl Precursive Regular"/>
            </a:endParaRPr>
          </a:p>
          <a:p>
            <a:endParaRPr lang="en-US" sz="2000" dirty="0">
              <a:latin typeface="Twinkl Precursive Regular"/>
              <a:cs typeface="Twinkl Precursive Regular"/>
            </a:endParaRPr>
          </a:p>
          <a:p>
            <a:pPr algn="ctr"/>
            <a:r>
              <a:rPr lang="en-US" sz="2000" dirty="0" smtClean="0">
                <a:latin typeface="Twinkl Precursive Regular"/>
                <a:cs typeface="Twinkl Precursive Regular"/>
              </a:rPr>
              <a:t> </a:t>
            </a:r>
          </a:p>
          <a:p>
            <a:pPr algn="ctr"/>
            <a:r>
              <a:rPr lang="en-US" sz="2000" dirty="0" smtClean="0">
                <a:latin typeface="Twinkl Precursive Regular"/>
                <a:cs typeface="Twinkl Precursive Regular"/>
              </a:rPr>
              <a:t>                                                                </a:t>
            </a:r>
            <a:endParaRPr lang="en-GB" sz="2000" dirty="0" smtClean="0">
              <a:latin typeface="Twinkl Precursive Regular"/>
              <a:cs typeface="Twinkl Precursive Regular"/>
            </a:endParaRPr>
          </a:p>
          <a:p>
            <a:endParaRPr lang="en-GB" sz="2000" dirty="0" smtClean="0">
              <a:latin typeface="Twinkl Precursive Regular"/>
              <a:cs typeface="Twinkl Precursive Regular"/>
            </a:endParaRPr>
          </a:p>
          <a:p>
            <a:endParaRPr lang="en-GB" sz="2000" dirty="0">
              <a:latin typeface="Twinkl Precursive Regular"/>
              <a:cs typeface="Twinkl Precursive Regular"/>
            </a:endParaRPr>
          </a:p>
          <a:p>
            <a:endParaRPr lang="en-GB" sz="2000" dirty="0">
              <a:latin typeface="Twinkl Precursive Regular"/>
              <a:cs typeface="Twinkl Precursive Regular"/>
            </a:endParaRPr>
          </a:p>
          <a:p>
            <a:endParaRPr lang="en-GB" sz="2000" dirty="0" smtClean="0">
              <a:latin typeface="Twinkl Precursive Regular"/>
              <a:cs typeface="Twinkl Precursive Regular"/>
            </a:endParaRPr>
          </a:p>
          <a:p>
            <a:endParaRPr lang="en-GB" sz="2000" dirty="0">
              <a:latin typeface="Twinkl Precursive Regular"/>
              <a:cs typeface="Twinkl Precursive Regular"/>
            </a:endParaRPr>
          </a:p>
          <a:p>
            <a:endParaRPr lang="en-GB" sz="2000" dirty="0" smtClean="0">
              <a:latin typeface="Twinkl Precursive Regular"/>
              <a:cs typeface="Twinkl Precursive Regular"/>
            </a:endParaRPr>
          </a:p>
          <a:p>
            <a:endParaRPr lang="en-GB" sz="2000" dirty="0">
              <a:latin typeface="Twinkl Precursive Regular"/>
              <a:cs typeface="Twinkl Precursive Regular"/>
            </a:endParaRPr>
          </a:p>
          <a:p>
            <a:r>
              <a:rPr lang="en-GB" sz="2000" dirty="0" smtClean="0">
                <a:latin typeface="Twinkl Precursive Regular"/>
                <a:cs typeface="Twinkl Precursive Regular"/>
              </a:rPr>
              <a:t>Write three statements.</a:t>
            </a:r>
          </a:p>
          <a:p>
            <a:r>
              <a:rPr lang="en-GB" sz="2000" dirty="0" smtClean="0">
                <a:latin typeface="Twinkl Precursive Regular"/>
                <a:cs typeface="Twinkl Precursive Regular"/>
              </a:rPr>
              <a:t>Ask three questions.</a:t>
            </a:r>
          </a:p>
          <a:p>
            <a:endParaRPr lang="en-GB" sz="1000" dirty="0" smtClean="0">
              <a:latin typeface="Twinkl Precursive Regular"/>
              <a:cs typeface="Twinkl Precursive Regular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62" y="2092475"/>
            <a:ext cx="2163234" cy="4211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2410" y="1733248"/>
            <a:ext cx="4466430" cy="280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0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 bwMode="auto">
          <a:xfrm>
            <a:off x="240008" y="222743"/>
            <a:ext cx="8520232" cy="6467745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 smtClean="0">
                <a:solidFill>
                  <a:srgbClr val="FFFFFF"/>
                </a:solidFill>
              </a:rPr>
              <a:t>and </a:t>
            </a:r>
            <a:r>
              <a:rPr lang="en-GB" sz="1350" dirty="0">
                <a:solidFill>
                  <a:srgbClr val="FFFFFF"/>
                </a:solidFill>
              </a:rPr>
              <a:t>row.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03CB491E-46AF-43B2-B47B-267AB21C700A}"/>
              </a:ext>
            </a:extLst>
          </p:cNvPr>
          <p:cNvSpPr/>
          <p:nvPr/>
        </p:nvSpPr>
        <p:spPr>
          <a:xfrm>
            <a:off x="3770102" y="4660340"/>
            <a:ext cx="4887047" cy="18001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kern="1200"/>
          </a:p>
        </p:txBody>
      </p:sp>
      <p:sp>
        <p:nvSpPr>
          <p:cNvPr id="7" name="Titl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3910106" y="4773873"/>
            <a:ext cx="4570125" cy="1566589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r>
              <a:rPr lang="en-GB" sz="3200" b="1" u="sng" dirty="0" smtClean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</a:t>
            </a:r>
            <a:r>
              <a:rPr lang="en-GB" sz="3200" b="1" u="sng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Sentence:</a:t>
            </a:r>
            <a:r>
              <a:rPr lang="en-GB" sz="32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 The key tells us how many items each symbol represents.</a:t>
            </a:r>
            <a:endParaRPr lang="en-GB" sz="12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666D28B0-9D65-489C-B210-199846B35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10" y="2730199"/>
            <a:ext cx="3240088" cy="36902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EAFADE38-4474-4D34-9920-A863C4E35FAD}"/>
              </a:ext>
            </a:extLst>
          </p:cNvPr>
          <p:cNvSpPr txBox="1"/>
          <p:nvPr/>
        </p:nvSpPr>
        <p:spPr>
          <a:xfrm>
            <a:off x="1070137" y="3170111"/>
            <a:ext cx="1469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kern="1200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What have </a:t>
            </a:r>
          </a:p>
          <a:p>
            <a:pPr algn="ctr"/>
            <a:r>
              <a:rPr lang="en-GB" kern="1200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we learnt?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lc="http://schemas.openxmlformats.org/drawingml/2006/lockedCanvas" xmlns:a16="http://schemas.microsoft.com/office/drawing/2014/main" xmlns="" id="{585E2B48-097C-4F12-9CFD-ECAA4CDAE20B}"/>
              </a:ext>
            </a:extLst>
          </p:cNvPr>
          <p:cNvSpPr txBox="1"/>
          <p:nvPr/>
        </p:nvSpPr>
        <p:spPr>
          <a:xfrm>
            <a:off x="421092" y="429913"/>
            <a:ext cx="8128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kern="1200" dirty="0">
                <a:latin typeface="Twinkl Precursive Regular"/>
                <a:cs typeface="Twinkl Precursive Regular"/>
              </a:rPr>
              <a:t>Coming together to feel successful. Confirming the learning.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E9BBF40-9B8C-4524-A08B-B99680A775ED}"/>
              </a:ext>
            </a:extLst>
          </p:cNvPr>
          <p:cNvSpPr txBox="1"/>
          <p:nvPr/>
        </p:nvSpPr>
        <p:spPr>
          <a:xfrm>
            <a:off x="3810118" y="1537064"/>
            <a:ext cx="4626571" cy="203132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d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ata    table  headings</a:t>
            </a:r>
          </a:p>
          <a:p>
            <a:endParaRPr lang="en-GB" sz="1000" b="1" dirty="0" smtClean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c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olumn     most   least</a:t>
            </a:r>
          </a:p>
          <a:p>
            <a:endParaRPr lang="en-GB" sz="1000" b="1" dirty="0" smtClean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t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ally chart  pictogram</a:t>
            </a:r>
          </a:p>
          <a:p>
            <a:endParaRPr lang="en-GB" sz="1000" b="1" dirty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s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ymbol       represents     </a:t>
            </a:r>
            <a:endParaRPr lang="en-GB" sz="2400" b="1" dirty="0">
              <a:solidFill>
                <a:srgbClr val="7030A0"/>
              </a:solidFill>
              <a:latin typeface="Twinkl Precursive Regular"/>
              <a:cs typeface="Twinkl Precursiv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728938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 bwMode="auto">
          <a:xfrm>
            <a:off x="503238" y="512764"/>
            <a:ext cx="8137525" cy="1282825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3F4255C0-3E9C-48CF-996E-1BE3A95938C8}"/>
              </a:ext>
            </a:extLst>
          </p:cNvPr>
          <p:cNvSpPr txBox="1">
            <a:spLocks/>
          </p:cNvSpPr>
          <p:nvPr/>
        </p:nvSpPr>
        <p:spPr bwMode="auto">
          <a:xfrm>
            <a:off x="680018" y="937292"/>
            <a:ext cx="7451342" cy="9533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rmAutofit fontScale="77500" lnSpcReduction="2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9pPr>
          </a:lstStyle>
          <a:p>
            <a:r>
              <a:rPr lang="en-GB" sz="4800" dirty="0" smtClean="0">
                <a:latin typeface="Twinkl Precursive Regular"/>
                <a:cs typeface="Twinkl Precursive Regular"/>
              </a:rPr>
              <a:t>Number Fact check</a:t>
            </a:r>
            <a:endParaRPr lang="en-GB" sz="4800" dirty="0">
              <a:latin typeface="Twinkl Precursive Regular"/>
              <a:cs typeface="Twinkl Precursive Regular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8600E9E-7AE5-499B-ACC7-4BB10D457151}"/>
              </a:ext>
            </a:extLst>
          </p:cNvPr>
          <p:cNvSpPr txBox="1"/>
          <p:nvPr/>
        </p:nvSpPr>
        <p:spPr>
          <a:xfrm>
            <a:off x="5470696" y="506903"/>
            <a:ext cx="320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82C9"/>
                </a:solidFill>
                <a:latin typeface="Twinkl Precursive Regular"/>
                <a:cs typeface="Twinkl Precursive Regular"/>
              </a:rPr>
              <a:t>Unit</a:t>
            </a:r>
            <a:r>
              <a:rPr lang="en-GB" sz="2400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: Statistics</a:t>
            </a:r>
            <a:endParaRPr lang="en-GB" sz="2400" dirty="0">
              <a:solidFill>
                <a:srgbClr val="0082C9"/>
              </a:solidFill>
              <a:latin typeface="Twinkl Precursive Regular"/>
              <a:cs typeface="Twinkl Precursive Regular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096" y="1984826"/>
            <a:ext cx="6066480" cy="447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51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 bwMode="auto">
          <a:xfrm>
            <a:off x="230007" y="512763"/>
            <a:ext cx="8580234" cy="3224666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00016" y="605004"/>
            <a:ext cx="7820214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600" b="1" dirty="0" smtClean="0">
                <a:latin typeface="Twinkl Precursive" charset="0"/>
                <a:cs typeface="Sassoon Infant Rg" charset="0"/>
              </a:rPr>
              <a:t>What do we already know?</a:t>
            </a:r>
            <a:endParaRPr lang="en-US" sz="3600" b="1" dirty="0">
              <a:latin typeface="Twinkl Precursive" charset="0"/>
              <a:cs typeface="Sassoon Infant Rg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947" y="1367218"/>
            <a:ext cx="82842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4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A table can be used to display pieces of data about different </a:t>
            </a:r>
            <a:r>
              <a:rPr lang="en-GB" sz="2400" b="1" dirty="0" smtClean="0">
                <a:solidFill>
                  <a:srgbClr val="00B050"/>
                </a:solidFill>
                <a:latin typeface="Twinkl Precursive Regular"/>
                <a:cs typeface="Twinkl Precursive Regular"/>
              </a:rPr>
              <a:t>things</a:t>
            </a:r>
          </a:p>
          <a:p>
            <a:pPr marL="285750" indent="-285750">
              <a:buFont typeface="Arial"/>
              <a:buChar char="•"/>
            </a:pPr>
            <a:r>
              <a:rPr lang="en-GB" sz="2400" b="1" dirty="0" smtClean="0">
                <a:solidFill>
                  <a:srgbClr val="00B050"/>
                </a:solidFill>
                <a:latin typeface="Twinkl Precursive Regular"/>
                <a:cs typeface="Twinkl Precursive Regular"/>
              </a:rPr>
              <a:t>The </a:t>
            </a:r>
            <a:r>
              <a:rPr lang="en-GB" sz="24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fifth tally mark is always drawn across the other four like this </a:t>
            </a:r>
            <a:r>
              <a:rPr lang="en-GB" sz="2400" b="1" dirty="0" err="1">
                <a:solidFill>
                  <a:srgbClr val="00B050"/>
                </a:solidFill>
                <a:latin typeface="Comic Sans MS"/>
                <a:cs typeface="Comic Sans MS"/>
              </a:rPr>
              <a:t>llll</a:t>
            </a:r>
            <a:r>
              <a:rPr lang="en-GB" sz="24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. </a:t>
            </a:r>
          </a:p>
          <a:p>
            <a:pPr marL="285750" indent="-285750">
              <a:buFont typeface="Arial"/>
              <a:buChar char="•"/>
            </a:pPr>
            <a:r>
              <a:rPr lang="en-GB" sz="2400" b="1" dirty="0" smtClean="0">
                <a:solidFill>
                  <a:srgbClr val="00B050"/>
                </a:solidFill>
                <a:latin typeface="Twinkl Precursive Regular"/>
                <a:cs typeface="Twinkl Precursive Regular"/>
              </a:rPr>
              <a:t>A </a:t>
            </a:r>
            <a:r>
              <a:rPr lang="en-GB" sz="24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pictogram uses pictures to represent data.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727530" y="2592684"/>
            <a:ext cx="330009" cy="200014"/>
          </a:xfrm>
          <a:prstGeom prst="line">
            <a:avLst/>
          </a:prstGeom>
          <a:ln w="28575" cmpd="sng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011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 bwMode="auto">
          <a:xfrm>
            <a:off x="503238" y="512764"/>
            <a:ext cx="8137525" cy="1767402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00016" y="605004"/>
            <a:ext cx="736020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600" b="1" dirty="0" smtClean="0">
                <a:latin typeface="Twinkl Precursive" charset="0"/>
                <a:cs typeface="Sassoon Infant Rg" charset="0"/>
              </a:rPr>
              <a:t>We are learning to:</a:t>
            </a:r>
            <a:endParaRPr lang="en-US" sz="3600" b="1" dirty="0">
              <a:latin typeface="Twinkl Precursive" charset="0"/>
              <a:cs typeface="Sassoon Infant Rg" charset="0"/>
            </a:endParaRPr>
          </a:p>
        </p:txBody>
      </p:sp>
      <p:sp>
        <p:nvSpPr>
          <p:cNvPr id="12" name="Content Placeholder 15"/>
          <p:cNvSpPr>
            <a:spLocks noGrp="1"/>
          </p:cNvSpPr>
          <p:nvPr>
            <p:ph idx="1"/>
          </p:nvPr>
        </p:nvSpPr>
        <p:spPr>
          <a:xfrm>
            <a:off x="400295" y="1116176"/>
            <a:ext cx="10515600" cy="4429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8000FF"/>
                </a:solidFill>
                <a:latin typeface="Twinkl Precursive Regular"/>
                <a:cs typeface="Twinkl Precursive Regular"/>
              </a:rPr>
              <a:t>Interpret a pictogram where the symbol </a:t>
            </a:r>
            <a:endParaRPr lang="en-GB" sz="2400" b="1" dirty="0" smtClean="0">
              <a:solidFill>
                <a:srgbClr val="8000FF"/>
              </a:solidFill>
              <a:latin typeface="Twinkl Precursive Regular"/>
              <a:cs typeface="Twinkl Precursive Regular"/>
            </a:endParaRPr>
          </a:p>
          <a:p>
            <a:pPr marL="0" indent="0">
              <a:buNone/>
            </a:pPr>
            <a:r>
              <a:rPr lang="en-GB" sz="2400" b="1" dirty="0" smtClean="0">
                <a:solidFill>
                  <a:srgbClr val="8000FF"/>
                </a:solidFill>
                <a:latin typeface="Twinkl Precursive Regular"/>
                <a:cs typeface="Twinkl Precursive Regular"/>
              </a:rPr>
              <a:t>represents 2 items.</a:t>
            </a:r>
            <a:endParaRPr lang="en-GB" sz="2400" b="1" dirty="0">
              <a:solidFill>
                <a:srgbClr val="8000FF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342405" y="2797553"/>
            <a:ext cx="2717679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600" b="1" dirty="0" smtClean="0">
                <a:latin typeface="Twinkl Precursive" charset="0"/>
                <a:cs typeface="Sassoon Infant Rg" charset="0"/>
              </a:rPr>
              <a:t>How many?</a:t>
            </a:r>
            <a:endParaRPr lang="en-US" sz="3600" b="1" dirty="0">
              <a:latin typeface="Twinkl Precursive" charset="0"/>
              <a:cs typeface="Sassoon Infant Rg" charset="0"/>
            </a:endParaRP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190" y="2956428"/>
            <a:ext cx="4168926" cy="344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67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230007" y="272746"/>
            <a:ext cx="8640236" cy="6327735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 smtClean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 smtClean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https</a:t>
            </a:r>
            <a:r>
              <a:rPr lang="en-GB" sz="1600" dirty="0">
                <a:solidFill>
                  <a:srgbClr val="0082C9"/>
                </a:solidFill>
                <a:latin typeface="Twinkl Precursive Regular"/>
                <a:cs typeface="Twinkl Precursive Regular"/>
              </a:rPr>
              <a:t>://</a:t>
            </a:r>
            <a:r>
              <a:rPr lang="en-GB" sz="1600" dirty="0" err="1">
                <a:solidFill>
                  <a:srgbClr val="0082C9"/>
                </a:solidFill>
                <a:latin typeface="Twinkl Precursive Regular"/>
                <a:cs typeface="Twinkl Precursive Regular"/>
              </a:rPr>
              <a:t>www.bbc.co.uk</a:t>
            </a:r>
            <a:r>
              <a:rPr lang="en-GB" sz="1600" dirty="0">
                <a:solidFill>
                  <a:srgbClr val="0082C9"/>
                </a:solidFill>
                <a:latin typeface="Twinkl Precursive Regular"/>
                <a:cs typeface="Twinkl Precursive Regular"/>
              </a:rPr>
              <a:t>/bitesize/clips/zg4d2hv</a:t>
            </a:r>
          </a:p>
        </p:txBody>
      </p:sp>
      <p:sp>
        <p:nvSpPr>
          <p:cNvPr id="6" name="Rectangle 5"/>
          <p:cNvSpPr/>
          <p:nvPr/>
        </p:nvSpPr>
        <p:spPr>
          <a:xfrm>
            <a:off x="7220284" y="402168"/>
            <a:ext cx="1692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u="sng" dirty="0" smtClean="0">
                <a:latin typeface="Twinkl Precursive Regular"/>
                <a:cs typeface="Twinkl Precursive Regular"/>
              </a:rPr>
              <a:t>Hook</a:t>
            </a:r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A132614-DE74-403A-96E8-6AD4B1FCAB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74" t="10476" r="28061" b="10587"/>
          <a:stretch/>
        </p:blipFill>
        <p:spPr>
          <a:xfrm>
            <a:off x="7918430" y="5680415"/>
            <a:ext cx="1080356" cy="10785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5010" y="4882445"/>
            <a:ext cx="7853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winkl Precursive Regular"/>
                <a:cs typeface="Twinkl Precursive Regular"/>
              </a:rPr>
              <a:t>BBC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winkl Precursive Regular"/>
                <a:cs typeface="Twinkl Precursive Regular"/>
              </a:rPr>
              <a:t>Bitesize: Understanding pictograms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winkl Precursive Regular"/>
              <a:cs typeface="Twinkl Precursive Regular"/>
            </a:endParaRPr>
          </a:p>
        </p:txBody>
      </p:sp>
      <p:pic>
        <p:nvPicPr>
          <p:cNvPr id="2" name="Picture 1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33" y="1223820"/>
            <a:ext cx="6453082" cy="36137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92298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7"/>
          <p:cNvSpPr/>
          <p:nvPr/>
        </p:nvSpPr>
        <p:spPr bwMode="auto">
          <a:xfrm>
            <a:off x="230007" y="261606"/>
            <a:ext cx="8694108" cy="6327735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 smtClean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 smtClean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>
              <a:solidFill>
                <a:srgbClr val="0082C9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8668" y="1982172"/>
            <a:ext cx="8357808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dirty="0" smtClean="0">
                <a:latin typeface="Twinkl Precursive Regular"/>
                <a:cs typeface="Twinkl Precursive Regular"/>
              </a:rPr>
              <a:t>We know that a </a:t>
            </a:r>
            <a:r>
              <a:rPr lang="en-GB" sz="1600" dirty="0">
                <a:latin typeface="Twinkl Precursive Regular"/>
                <a:cs typeface="Twinkl Precursive Regular"/>
              </a:rPr>
              <a:t>pictogram is a chart that uses </a:t>
            </a:r>
            <a:r>
              <a:rPr lang="en-GB" sz="1600" dirty="0" smtClean="0">
                <a:latin typeface="Twinkl Precursive Regular"/>
                <a:cs typeface="Twinkl Precursive Regular"/>
              </a:rPr>
              <a:t>pictures or  </a:t>
            </a:r>
            <a:r>
              <a:rPr lang="en-GB" sz="1600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symbols</a:t>
            </a:r>
            <a:r>
              <a:rPr lang="en-GB" sz="1600" dirty="0" smtClean="0">
                <a:latin typeface="Twinkl Precursive Regular"/>
                <a:cs typeface="Twinkl Precursive Regular"/>
              </a:rPr>
              <a:t> to </a:t>
            </a:r>
            <a:r>
              <a:rPr lang="en-GB" sz="1600" dirty="0">
                <a:latin typeface="Twinkl Precursive Regular"/>
                <a:cs typeface="Twinkl Precursive Regular"/>
              </a:rPr>
              <a:t>show information</a:t>
            </a:r>
            <a:r>
              <a:rPr lang="en-GB" sz="1600" dirty="0" smtClean="0">
                <a:latin typeface="Twinkl Precursive Regular"/>
                <a:cs typeface="Twinkl Precursive Regular"/>
              </a:rPr>
              <a:t>. It is quicker and easier to interpret results in a pictogram than a tally chart. </a:t>
            </a:r>
            <a:endParaRPr lang="en-GB" sz="1600" dirty="0">
              <a:latin typeface="Twinkl Precursive Regular"/>
              <a:cs typeface="Twinkl Precursive Regular"/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xmlns="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821214" y="5868870"/>
            <a:ext cx="7253798" cy="66307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Sentence:</a:t>
            </a:r>
            <a:r>
              <a:rPr lang="en-GB" sz="20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 </a:t>
            </a:r>
            <a:r>
              <a:rPr lang="en-GB" sz="2000" b="1" dirty="0" smtClean="0">
                <a:solidFill>
                  <a:srgbClr val="00B050"/>
                </a:solidFill>
                <a:latin typeface="Twinkl Precursive Regular"/>
                <a:cs typeface="Twinkl Precursive Regular"/>
              </a:rPr>
              <a:t>The key tells us how many items each symbol represents.</a:t>
            </a:r>
            <a:endParaRPr lang="en-GB" sz="10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80925DFB-D128-483A-8176-B826C45BF4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74" t="10476" r="28061" b="10587"/>
          <a:stretch/>
        </p:blipFill>
        <p:spPr>
          <a:xfrm>
            <a:off x="8313979" y="5921570"/>
            <a:ext cx="678783" cy="740772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xmlns="" id="{BC31BF9B-19A9-448B-9A01-3B6E58D8AAA8}"/>
              </a:ext>
            </a:extLst>
          </p:cNvPr>
          <p:cNvSpPr txBox="1">
            <a:spLocks/>
          </p:cNvSpPr>
          <p:nvPr/>
        </p:nvSpPr>
        <p:spPr>
          <a:xfrm>
            <a:off x="487731" y="310249"/>
            <a:ext cx="1811945" cy="462001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9pPr>
          </a:lstStyle>
          <a:p>
            <a:r>
              <a:rPr lang="en-GB" sz="2400" b="1" u="sng" dirty="0" smtClean="0">
                <a:latin typeface="Twinkl Precursive Regular"/>
                <a:cs typeface="Twinkl Precursive Regular"/>
              </a:rPr>
              <a:t>Teach it</a:t>
            </a:r>
            <a:endParaRPr lang="en-GB" sz="2400" b="1" u="sng" dirty="0">
              <a:latin typeface="Twinkl Precursive Regular"/>
              <a:cs typeface="Twinkl Precursive Regular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5732A8E8-6961-4BC4-9A0E-DE024FB270C5}"/>
              </a:ext>
            </a:extLst>
          </p:cNvPr>
          <p:cNvSpPr txBox="1"/>
          <p:nvPr/>
        </p:nvSpPr>
        <p:spPr>
          <a:xfrm>
            <a:off x="6146086" y="298266"/>
            <a:ext cx="2599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Key Vocabulary: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4E9BBF40-9B8C-4524-A08B-B99680A775ED}"/>
              </a:ext>
            </a:extLst>
          </p:cNvPr>
          <p:cNvSpPr txBox="1"/>
          <p:nvPr/>
        </p:nvSpPr>
        <p:spPr>
          <a:xfrm>
            <a:off x="5947927" y="697887"/>
            <a:ext cx="2836832" cy="118494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d</a:t>
            </a:r>
            <a:r>
              <a:rPr lang="en-GB" sz="1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ata    table   headings</a:t>
            </a:r>
          </a:p>
          <a:p>
            <a:endParaRPr lang="en-GB" sz="500" b="1" dirty="0" smtClean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r>
              <a:rPr lang="en-GB" sz="1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c</a:t>
            </a:r>
            <a:r>
              <a:rPr lang="en-GB" sz="1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olumn     most   least</a:t>
            </a:r>
          </a:p>
          <a:p>
            <a:endParaRPr lang="en-GB" sz="500" b="1" dirty="0" smtClean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r>
              <a:rPr lang="en-GB" sz="1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t</a:t>
            </a:r>
            <a:r>
              <a:rPr lang="en-GB" sz="1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ally chart    pictogram</a:t>
            </a:r>
          </a:p>
          <a:p>
            <a:endParaRPr lang="en-GB" sz="500" b="1" dirty="0" smtClean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r>
              <a:rPr lang="en-GB" sz="1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s</a:t>
            </a:r>
            <a:r>
              <a:rPr lang="en-GB" sz="1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ymbol       represents     </a:t>
            </a:r>
            <a:endParaRPr lang="en-GB" sz="1400" b="1" dirty="0">
              <a:solidFill>
                <a:srgbClr val="7030A0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35217" y="900585"/>
            <a:ext cx="53583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latin typeface="Twinkl Precursive Regular"/>
                <a:cs typeface="Twinkl Precursive Regular"/>
              </a:rPr>
              <a:t>What is a pictogram? </a:t>
            </a:r>
            <a:endParaRPr lang="en-GB" sz="2400" b="1" dirty="0">
              <a:latin typeface="Twinkl Precursive Regular"/>
              <a:cs typeface="Twinkl Precursive Regular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619" y="2960092"/>
            <a:ext cx="3780522" cy="28104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830" y="3088169"/>
            <a:ext cx="803801" cy="66135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9426" y="3750224"/>
            <a:ext cx="30860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latin typeface="Twinkl Precursive Regular"/>
                <a:cs typeface="Twinkl Precursive Regular"/>
              </a:rPr>
              <a:t>In this pictogram</a:t>
            </a:r>
            <a:r>
              <a:rPr lang="en-GB" sz="2000" b="1" dirty="0">
                <a:latin typeface="Twinkl Precursive Regular"/>
                <a:cs typeface="Twinkl Precursive Regular"/>
              </a:rPr>
              <a:t> </a:t>
            </a:r>
            <a:r>
              <a:rPr lang="en-GB" sz="2000" b="1" dirty="0" smtClean="0">
                <a:latin typeface="Twinkl Precursive Regular"/>
                <a:cs typeface="Twinkl Precursive Regular"/>
              </a:rPr>
              <a:t>each </a:t>
            </a:r>
            <a:r>
              <a:rPr lang="en-GB" sz="2000" b="1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symbol</a:t>
            </a:r>
            <a:r>
              <a:rPr lang="en-GB" sz="2000" b="1" dirty="0" smtClean="0">
                <a:latin typeface="Twinkl Precursive Regular"/>
                <a:cs typeface="Twinkl Precursive Regular"/>
              </a:rPr>
              <a:t> </a:t>
            </a:r>
            <a:r>
              <a:rPr lang="en-GB" sz="2000" b="1" dirty="0" smtClean="0">
                <a:latin typeface="Twinkl Precursive Regular"/>
                <a:cs typeface="Twinkl Precursive Regular"/>
              </a:rPr>
              <a:t>(ice-cream) represents 1 child. </a:t>
            </a:r>
            <a:endParaRPr lang="en-GB" sz="2000" b="1" dirty="0">
              <a:latin typeface="Twinkl Precursive Regular"/>
              <a:cs typeface="Twinkl Precursiv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78971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7"/>
          <p:cNvSpPr/>
          <p:nvPr/>
        </p:nvSpPr>
        <p:spPr bwMode="auto">
          <a:xfrm>
            <a:off x="290484" y="261607"/>
            <a:ext cx="8694108" cy="6327735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 smtClean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 smtClean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>
              <a:solidFill>
                <a:srgbClr val="0082C9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xmlns="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821214" y="5808394"/>
            <a:ext cx="7253798" cy="66307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Sentence:</a:t>
            </a:r>
            <a:r>
              <a:rPr lang="en-GB" sz="20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 The key tells us how many items each symbol represents.</a:t>
            </a:r>
            <a:endParaRPr lang="en-GB" sz="10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80925DFB-D128-483A-8176-B826C45BF4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74" t="10476" r="28061" b="10587"/>
          <a:stretch/>
        </p:blipFill>
        <p:spPr>
          <a:xfrm>
            <a:off x="8313979" y="5921570"/>
            <a:ext cx="678783" cy="740772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xmlns="" id="{BC31BF9B-19A9-448B-9A01-3B6E58D8AAA8}"/>
              </a:ext>
            </a:extLst>
          </p:cNvPr>
          <p:cNvSpPr txBox="1">
            <a:spLocks/>
          </p:cNvSpPr>
          <p:nvPr/>
        </p:nvSpPr>
        <p:spPr>
          <a:xfrm>
            <a:off x="487731" y="310249"/>
            <a:ext cx="1811945" cy="462001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9pPr>
          </a:lstStyle>
          <a:p>
            <a:r>
              <a:rPr lang="en-GB" sz="2400" b="1" u="sng" dirty="0" smtClean="0">
                <a:latin typeface="Twinkl Precursive Regular"/>
                <a:cs typeface="Twinkl Precursive Regular"/>
              </a:rPr>
              <a:t>Teach it</a:t>
            </a:r>
            <a:endParaRPr lang="en-GB" sz="2400" b="1" u="sng" dirty="0">
              <a:latin typeface="Twinkl Precursive Regular"/>
              <a:cs typeface="Twinkl Precursive Regular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5732A8E8-6961-4BC4-9A0E-DE024FB270C5}"/>
              </a:ext>
            </a:extLst>
          </p:cNvPr>
          <p:cNvSpPr txBox="1"/>
          <p:nvPr/>
        </p:nvSpPr>
        <p:spPr>
          <a:xfrm>
            <a:off x="6146086" y="298266"/>
            <a:ext cx="2599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Key Vocabulary: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2187" y="3508318"/>
            <a:ext cx="284419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 smtClean="0">
                <a:latin typeface="Twinkl Precursive Regular"/>
                <a:cs typeface="Twinkl Precursive Regular"/>
              </a:rPr>
              <a:t>In </a:t>
            </a:r>
            <a:r>
              <a:rPr lang="en-GB" sz="2200" b="1" dirty="0" smtClean="0">
                <a:latin typeface="Twinkl Precursive Regular"/>
                <a:cs typeface="Twinkl Precursive Regular"/>
              </a:rPr>
              <a:t>this pictogram</a:t>
            </a:r>
            <a:r>
              <a:rPr lang="en-GB" sz="2200" b="1" dirty="0">
                <a:latin typeface="Twinkl Precursive Regular"/>
                <a:cs typeface="Twinkl Precursive Regular"/>
              </a:rPr>
              <a:t> </a:t>
            </a:r>
            <a:r>
              <a:rPr lang="en-GB" sz="2200" b="1" dirty="0" smtClean="0">
                <a:latin typeface="Twinkl Precursive Regular"/>
                <a:cs typeface="Twinkl Precursive Regular"/>
              </a:rPr>
              <a:t>each symbol (coloured dot) represents </a:t>
            </a:r>
            <a:r>
              <a:rPr lang="en-GB" sz="2200" b="1" dirty="0" smtClean="0">
                <a:solidFill>
                  <a:srgbClr val="FF0000"/>
                </a:solidFill>
                <a:latin typeface="Twinkl Precursive Regular"/>
                <a:cs typeface="Twinkl Precursive Regular"/>
              </a:rPr>
              <a:t>2</a:t>
            </a:r>
            <a:r>
              <a:rPr lang="en-GB" sz="2200" b="1" dirty="0" smtClean="0">
                <a:latin typeface="Twinkl Precursive Regular"/>
                <a:cs typeface="Twinkl Precursive Regular"/>
              </a:rPr>
              <a:t> </a:t>
            </a:r>
            <a:r>
              <a:rPr lang="en-GB" sz="2200" b="1" dirty="0" smtClean="0">
                <a:latin typeface="Twinkl Precursive Regular"/>
                <a:cs typeface="Twinkl Precursive Regular"/>
              </a:rPr>
              <a:t>children</a:t>
            </a:r>
            <a:r>
              <a:rPr lang="en-GB" sz="2000" b="1" dirty="0" smtClean="0">
                <a:latin typeface="Twinkl Precursive Regular"/>
                <a:cs typeface="Twinkl Precursive Regular"/>
              </a:rPr>
              <a:t>. </a:t>
            </a:r>
            <a:endParaRPr lang="en-GB" sz="2000" b="1" dirty="0">
              <a:latin typeface="Twinkl Precursive Regular"/>
              <a:cs typeface="Twinkl Precursive Regular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E9BBF40-9B8C-4524-A08B-B99680A775ED}"/>
              </a:ext>
            </a:extLst>
          </p:cNvPr>
          <p:cNvSpPr txBox="1"/>
          <p:nvPr/>
        </p:nvSpPr>
        <p:spPr>
          <a:xfrm>
            <a:off x="5947927" y="697887"/>
            <a:ext cx="2836832" cy="118494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d</a:t>
            </a:r>
            <a:r>
              <a:rPr lang="en-GB" sz="1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ata    table   headings</a:t>
            </a:r>
          </a:p>
          <a:p>
            <a:endParaRPr lang="en-GB" sz="500" b="1" dirty="0" smtClean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r>
              <a:rPr lang="en-GB" sz="1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c</a:t>
            </a:r>
            <a:r>
              <a:rPr lang="en-GB" sz="1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olumn     most   least</a:t>
            </a:r>
          </a:p>
          <a:p>
            <a:endParaRPr lang="en-GB" sz="500" b="1" dirty="0" smtClean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r>
              <a:rPr lang="en-GB" sz="1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t</a:t>
            </a:r>
            <a:r>
              <a:rPr lang="en-GB" sz="1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ally chart    pictogram</a:t>
            </a:r>
          </a:p>
          <a:p>
            <a:endParaRPr lang="en-GB" sz="500" b="1" dirty="0" smtClean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r>
              <a:rPr lang="en-GB" sz="1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symbol       represents     </a:t>
            </a:r>
            <a:r>
              <a:rPr lang="en-GB" sz="1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    </a:t>
            </a:r>
            <a:endParaRPr lang="en-GB" sz="1400" b="1" dirty="0">
              <a:solidFill>
                <a:srgbClr val="7030A0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8778" y="806242"/>
            <a:ext cx="502617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We need to look at the </a:t>
            </a:r>
            <a:r>
              <a:rPr lang="en-GB" sz="2200" b="1" dirty="0" smtClean="0">
                <a:solidFill>
                  <a:srgbClr val="FF0000"/>
                </a:solidFill>
                <a:latin typeface="Twinkl Precursive Regular"/>
                <a:cs typeface="Twinkl Precursive Regular"/>
              </a:rPr>
              <a:t>key</a:t>
            </a:r>
            <a:r>
              <a:rPr lang="en-GB" sz="2200" b="1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 to see how many items each symbol represents</a:t>
            </a:r>
            <a:r>
              <a:rPr lang="en-GB" sz="2000" b="1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. </a:t>
            </a:r>
            <a:endParaRPr lang="en-GB" sz="2000" b="1" dirty="0">
              <a:solidFill>
                <a:srgbClr val="0082C9"/>
              </a:solidFill>
              <a:latin typeface="Twinkl Precursive Regular"/>
              <a:cs typeface="Twinkl Precursive Regular"/>
            </a:endParaRPr>
          </a:p>
        </p:txBody>
      </p:sp>
      <p:pic>
        <p:nvPicPr>
          <p:cNvPr id="5" name="Picture 4" descr="Screen Shot 2020-05-02 at 07.28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989" y="2044390"/>
            <a:ext cx="4550122" cy="2515515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9C0FE8BE-03CC-4889-98B8-451A94E1782D}"/>
              </a:ext>
            </a:extLst>
          </p:cNvPr>
          <p:cNvCxnSpPr>
            <a:cxnSpLocks/>
          </p:cNvCxnSpPr>
          <p:nvPr/>
        </p:nvCxnSpPr>
        <p:spPr>
          <a:xfrm flipV="1">
            <a:off x="2358571" y="4305905"/>
            <a:ext cx="1536096" cy="1100666"/>
          </a:xfrm>
          <a:prstGeom prst="straightConnector1">
            <a:avLst/>
          </a:prstGeom>
          <a:ln w="38100" cmpd="sng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853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 bwMode="auto">
          <a:xfrm>
            <a:off x="290484" y="261607"/>
            <a:ext cx="8694108" cy="6327735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 smtClean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 smtClean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>
              <a:solidFill>
                <a:srgbClr val="0082C9"/>
              </a:solidFill>
              <a:latin typeface="Twinkl Precursive Regular"/>
              <a:cs typeface="Twinkl Precursive Regula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730" y="2169277"/>
            <a:ext cx="869628" cy="79907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943523" y="2261035"/>
            <a:ext cx="301365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4000" dirty="0" smtClean="0">
                <a:latin typeface="+mj-lt"/>
              </a:rPr>
              <a:t>=</a:t>
            </a:r>
            <a:endParaRPr lang="en-GB" sz="4000" dirty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021" y="1894617"/>
            <a:ext cx="898255" cy="133864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84" y="1894616"/>
            <a:ext cx="898255" cy="1338649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1225151" y="3231662"/>
            <a:ext cx="6743097" cy="923330"/>
            <a:chOff x="1356903" y="1278502"/>
            <a:chExt cx="6743097" cy="923330"/>
          </a:xfrm>
        </p:grpSpPr>
        <p:sp>
          <p:nvSpPr>
            <p:cNvPr id="37" name="Rounded Rectangle 36"/>
            <p:cNvSpPr/>
            <p:nvPr/>
          </p:nvSpPr>
          <p:spPr>
            <a:xfrm>
              <a:off x="1452785" y="1517956"/>
              <a:ext cx="6647215" cy="512444"/>
            </a:xfrm>
            <a:prstGeom prst="roundRect">
              <a:avLst/>
            </a:prstGeom>
            <a:solidFill>
              <a:srgbClr val="00B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How many cats are there?</a:t>
              </a:r>
              <a:endParaRPr lang="en-GB" dirty="0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1356903" y="1278502"/>
              <a:ext cx="676792" cy="923330"/>
              <a:chOff x="955251" y="1209763"/>
              <a:chExt cx="676792" cy="92333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955251" y="1356646"/>
                <a:ext cx="676792" cy="676792"/>
              </a:xfrm>
              <a:prstGeom prst="ellipse">
                <a:avLst/>
              </a:prstGeom>
              <a:solidFill>
                <a:srgbClr val="0092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21008096">
                <a:off x="1106898" y="1209763"/>
                <a:ext cx="373500" cy="92333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altLang="en-US" sz="6000" dirty="0" smtClean="0">
                    <a:solidFill>
                      <a:srgbClr val="00BCAA"/>
                    </a:solidFill>
                    <a:latin typeface="+mj-lt"/>
                  </a:rPr>
                  <a:t>?</a:t>
                </a:r>
                <a:endParaRPr lang="en-GB" sz="6000" dirty="0">
                  <a:solidFill>
                    <a:srgbClr val="00BCAA"/>
                  </a:solidFill>
                  <a:latin typeface="+mj-lt"/>
                </a:endParaRPr>
              </a:p>
            </p:txBody>
          </p:sp>
        </p:grp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6310">
            <a:off x="637218" y="4145738"/>
            <a:ext cx="767646" cy="70536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4737">
            <a:off x="1216515" y="4929684"/>
            <a:ext cx="767646" cy="70536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4737">
            <a:off x="1933399" y="4164660"/>
            <a:ext cx="767646" cy="70536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2802">
            <a:off x="3011918" y="4149162"/>
            <a:ext cx="767646" cy="70536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9077">
            <a:off x="2578083" y="4918891"/>
            <a:ext cx="767646" cy="705362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xmlns="" id="{BC31BF9B-19A9-448B-9A01-3B6E58D8AAA8}"/>
              </a:ext>
            </a:extLst>
          </p:cNvPr>
          <p:cNvSpPr txBox="1">
            <a:spLocks/>
          </p:cNvSpPr>
          <p:nvPr/>
        </p:nvSpPr>
        <p:spPr>
          <a:xfrm>
            <a:off x="487731" y="310249"/>
            <a:ext cx="1811945" cy="462001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9pPr>
          </a:lstStyle>
          <a:p>
            <a:r>
              <a:rPr lang="en-GB" sz="2400" b="1" u="sng" dirty="0" smtClean="0">
                <a:latin typeface="Twinkl Precursive Regular"/>
                <a:cs typeface="Twinkl Precursive Regular"/>
              </a:rPr>
              <a:t>Teach it</a:t>
            </a:r>
            <a:endParaRPr lang="en-GB" sz="2400" b="1" u="sng" dirty="0">
              <a:latin typeface="Twinkl Precursive Regular"/>
              <a:cs typeface="Twinkl Precursive Regular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821214" y="5808394"/>
            <a:ext cx="7253798" cy="66307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Sentence:</a:t>
            </a:r>
            <a:r>
              <a:rPr lang="en-GB" sz="20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 The key tells us how many items each symbol represents.</a:t>
            </a:r>
            <a:endParaRPr lang="en-GB" sz="10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75922" y="479671"/>
            <a:ext cx="502617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b="1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We can use or knowledge of the 2 times table to count symbols</a:t>
            </a:r>
            <a:r>
              <a:rPr lang="en-GB" sz="2000" b="1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. </a:t>
            </a:r>
            <a:endParaRPr lang="en-GB" sz="2000" b="1" dirty="0">
              <a:solidFill>
                <a:srgbClr val="0082C9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7C56924B-E843-4D06-BE85-77D46020092A}"/>
              </a:ext>
            </a:extLst>
          </p:cNvPr>
          <p:cNvSpPr/>
          <p:nvPr/>
        </p:nvSpPr>
        <p:spPr>
          <a:xfrm>
            <a:off x="3846286" y="4547735"/>
            <a:ext cx="4959047" cy="754574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tx1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955143" y="4636883"/>
            <a:ext cx="4572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2DB7BC"/>
                </a:solidFill>
                <a:latin typeface="Twinkl Precursive Regular"/>
                <a:ea typeface="Sassoon Infant Rg" charset="0"/>
                <a:cs typeface="Twinkl Precursive Regular"/>
              </a:rPr>
              <a:t>There are 10 cats. </a:t>
            </a:r>
            <a:r>
              <a:rPr lang="en-GB" sz="3200" b="1" dirty="0" smtClean="0">
                <a:solidFill>
                  <a:srgbClr val="2DB7BC"/>
                </a:solidFill>
                <a:latin typeface="Twinkl Precursive Regular"/>
                <a:ea typeface="Sassoon Infant Rg" charset="0"/>
                <a:cs typeface="Twinkl Precursive Regular"/>
              </a:rPr>
              <a:t>  </a:t>
            </a:r>
            <a:endParaRPr lang="en-GB" sz="3200" b="1" dirty="0">
              <a:solidFill>
                <a:srgbClr val="2DB7BC"/>
              </a:solidFill>
              <a:latin typeface="Twinkl Precursive Regular"/>
              <a:ea typeface="Sassoon Infant Rg" charset="0"/>
              <a:cs typeface="Twinkl Precursive Regular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3745" y="1124569"/>
            <a:ext cx="3259970" cy="69940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 smtClean="0">
                <a:solidFill>
                  <a:srgbClr val="0082C9"/>
                </a:solidFill>
              </a:rPr>
              <a:t>Key</a:t>
            </a:r>
          </a:p>
          <a:p>
            <a:pPr algn="ctr"/>
            <a:r>
              <a:rPr lang="en-GB" dirty="0" smtClean="0"/>
              <a:t>= 2 cats.</a:t>
            </a:r>
            <a:endParaRPr lang="en-GB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48" y="1184725"/>
            <a:ext cx="609441" cy="55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90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 bwMode="auto">
          <a:xfrm>
            <a:off x="244273" y="285797"/>
            <a:ext cx="8694108" cy="6327735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 smtClean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srgbClr val="0082C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 smtClean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 smtClean="0">
              <a:solidFill>
                <a:srgbClr val="0082C9"/>
              </a:solidFill>
              <a:latin typeface="Twinkl Precursive Regular"/>
              <a:cs typeface="Twinkl Precursive Regular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dirty="0">
              <a:solidFill>
                <a:srgbClr val="0082C9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09459" y="894758"/>
            <a:ext cx="4505779" cy="57629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800" dirty="0" smtClean="0">
                <a:latin typeface="Twinkl Precursive Regular"/>
                <a:cs typeface="Twinkl Precursive Regular"/>
              </a:rPr>
              <a:t>Lets check! </a:t>
            </a:r>
            <a:endParaRPr lang="en-GB" sz="2800" dirty="0">
              <a:latin typeface="Twinkl Precursive Regular"/>
              <a:cs typeface="Twinkl Precursive Regular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49823" y="1707367"/>
            <a:ext cx="2513858" cy="1038055"/>
            <a:chOff x="972027" y="2174702"/>
            <a:chExt cx="3241809" cy="13386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027" y="2449363"/>
              <a:ext cx="869628" cy="799070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2048820" y="2541121"/>
              <a:ext cx="301365" cy="61555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4000" dirty="0" smtClean="0">
                  <a:latin typeface="+mj-lt"/>
                </a:rPr>
                <a:t>=</a:t>
              </a:r>
              <a:endParaRPr lang="en-GB" sz="4000" dirty="0">
                <a:latin typeface="+mj-lt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318" y="2174703"/>
              <a:ext cx="898255" cy="13386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5581" y="2174702"/>
              <a:ext cx="898255" cy="1338649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461918" y="3032026"/>
            <a:ext cx="2513858" cy="1038055"/>
            <a:chOff x="972027" y="2174702"/>
            <a:chExt cx="3241809" cy="133865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027" y="2449363"/>
              <a:ext cx="869628" cy="7990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048820" y="2541121"/>
              <a:ext cx="301365" cy="61555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4000" dirty="0" smtClean="0">
                  <a:latin typeface="+mj-lt"/>
                </a:rPr>
                <a:t>=</a:t>
              </a:r>
              <a:endParaRPr lang="en-GB" sz="4000" dirty="0">
                <a:latin typeface="+mj-lt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318" y="2174703"/>
              <a:ext cx="898255" cy="1338649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5581" y="2174702"/>
              <a:ext cx="898255" cy="1338649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1449823" y="4259922"/>
            <a:ext cx="2513858" cy="1038055"/>
            <a:chOff x="972027" y="2174702"/>
            <a:chExt cx="3241809" cy="133865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027" y="2449363"/>
              <a:ext cx="869628" cy="7990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2048820" y="2541121"/>
              <a:ext cx="301365" cy="61555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4000" dirty="0" smtClean="0">
                  <a:latin typeface="+mj-lt"/>
                </a:rPr>
                <a:t>=</a:t>
              </a:r>
              <a:endParaRPr lang="en-GB" sz="4000" dirty="0">
                <a:latin typeface="+mj-lt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318" y="2174703"/>
              <a:ext cx="898255" cy="1338649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5581" y="2174702"/>
              <a:ext cx="898255" cy="1338649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4885263" y="1677750"/>
            <a:ext cx="2513858" cy="1038055"/>
            <a:chOff x="972027" y="2174702"/>
            <a:chExt cx="3241809" cy="133865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027" y="2449363"/>
              <a:ext cx="869628" cy="799070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>
              <a:off x="2048820" y="2541121"/>
              <a:ext cx="301365" cy="61555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4000" dirty="0" smtClean="0">
                  <a:latin typeface="+mj-lt"/>
                </a:rPr>
                <a:t>=</a:t>
              </a:r>
              <a:endParaRPr lang="en-GB" sz="4000" dirty="0">
                <a:latin typeface="+mj-lt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318" y="2174703"/>
              <a:ext cx="898255" cy="1338649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5581" y="2174702"/>
              <a:ext cx="898255" cy="1338649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4897358" y="2978218"/>
            <a:ext cx="2513858" cy="1038055"/>
            <a:chOff x="972027" y="2174702"/>
            <a:chExt cx="3241809" cy="1338650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027" y="2449363"/>
              <a:ext cx="869628" cy="799070"/>
            </a:xfrm>
            <a:prstGeom prst="rect">
              <a:avLst/>
            </a:prstGeom>
          </p:spPr>
        </p:pic>
        <p:sp>
          <p:nvSpPr>
            <p:cNvPr id="53" name="Rectangle 52"/>
            <p:cNvSpPr/>
            <p:nvPr/>
          </p:nvSpPr>
          <p:spPr>
            <a:xfrm>
              <a:off x="2048820" y="2541121"/>
              <a:ext cx="301365" cy="61555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4000" dirty="0" smtClean="0">
                  <a:latin typeface="+mj-lt"/>
                </a:rPr>
                <a:t>=</a:t>
              </a:r>
              <a:endParaRPr lang="en-GB" sz="4000" dirty="0">
                <a:latin typeface="+mj-lt"/>
              </a:endParaRP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318" y="2174703"/>
              <a:ext cx="898255" cy="1338649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5581" y="2174702"/>
              <a:ext cx="898255" cy="1338649"/>
            </a:xfrm>
            <a:prstGeom prst="rect">
              <a:avLst/>
            </a:prstGeom>
          </p:spPr>
        </p:pic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xmlns="" id="{BC31BF9B-19A9-448B-9A01-3B6E58D8AAA8}"/>
              </a:ext>
            </a:extLst>
          </p:cNvPr>
          <p:cNvSpPr txBox="1">
            <a:spLocks/>
          </p:cNvSpPr>
          <p:nvPr/>
        </p:nvSpPr>
        <p:spPr>
          <a:xfrm>
            <a:off x="487731" y="310249"/>
            <a:ext cx="1811945" cy="462001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Twinkl SemiBold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9pPr>
          </a:lstStyle>
          <a:p>
            <a:r>
              <a:rPr lang="en-GB" sz="2400" b="1" u="sng" dirty="0" smtClean="0">
                <a:latin typeface="Twinkl Precursive Regular"/>
                <a:cs typeface="Twinkl Precursive Regular"/>
              </a:rPr>
              <a:t>Teach it</a:t>
            </a:r>
            <a:endParaRPr lang="en-GB" sz="2400" b="1" u="sng" dirty="0">
              <a:latin typeface="Twinkl Precursive Regular"/>
              <a:cs typeface="Twinkl Precursive Regular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xmlns="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821214" y="5808394"/>
            <a:ext cx="7253798" cy="66307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Sentence:</a:t>
            </a:r>
            <a:r>
              <a:rPr lang="en-GB" sz="20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 The key tells us how many items each symbol represents.</a:t>
            </a:r>
            <a:endParaRPr lang="en-GB" sz="10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668761" y="4530586"/>
            <a:ext cx="3376083" cy="5147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dirty="0" smtClean="0">
                <a:latin typeface="Twinkl Precursive Regular"/>
                <a:cs typeface="Twinkl Precursive Regular"/>
              </a:rPr>
              <a:t>There are</a:t>
            </a:r>
            <a:r>
              <a:rPr lang="en-GB" sz="2400" dirty="0">
                <a:latin typeface="Twinkl Precursive Regular"/>
                <a:cs typeface="Twinkl Precursive Regular"/>
              </a:rPr>
              <a:t> </a:t>
            </a:r>
            <a:r>
              <a:rPr lang="en-GB" sz="2400" dirty="0" smtClean="0">
                <a:solidFill>
                  <a:srgbClr val="0082C9"/>
                </a:solidFill>
                <a:latin typeface="Twinkl Precursive Regular"/>
                <a:cs typeface="Twinkl Precursive Regular"/>
              </a:rPr>
              <a:t>10</a:t>
            </a:r>
            <a:r>
              <a:rPr lang="en-GB" sz="2400" dirty="0" smtClean="0">
                <a:latin typeface="Twinkl Precursive Regular"/>
                <a:cs typeface="Twinkl Precursive Regular"/>
              </a:rPr>
              <a:t> </a:t>
            </a:r>
            <a:r>
              <a:rPr lang="en-GB" sz="2400" dirty="0" smtClean="0">
                <a:latin typeface="Twinkl Precursive Regular"/>
                <a:cs typeface="Twinkl Precursive Regular"/>
              </a:rPr>
              <a:t>cats</a:t>
            </a:r>
            <a:r>
              <a:rPr lang="en-GB" sz="2400" dirty="0" smtClean="0">
                <a:latin typeface="Twinkl Precursive Regular"/>
                <a:cs typeface="Twinkl Precursive Regular"/>
              </a:rPr>
              <a:t>.</a:t>
            </a:r>
            <a:endParaRPr lang="en-GB" sz="2400" dirty="0">
              <a:latin typeface="Twinkl Precursive Regular"/>
              <a:cs typeface="Twinkl Precursiv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391872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1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Lesson Presentation Template" id="{1412784A-9730-4539-AD18-FDCBB0907DE4}" vid="{C564E1A4-2DFA-4397-8513-317C74FF86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1222</TotalTime>
  <Words>780</Words>
  <Application>Microsoft Macintosh PowerPoint</Application>
  <PresentationFormat>On-screen Show (4:3)</PresentationFormat>
  <Paragraphs>383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 it</vt:lpstr>
      <vt:lpstr>Twist it</vt:lpstr>
      <vt:lpstr>Solve it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Leather</dc:creator>
  <cp:lastModifiedBy>Pete Edwards</cp:lastModifiedBy>
  <cp:revision>90</cp:revision>
  <dcterms:created xsi:type="dcterms:W3CDTF">2019-01-21T14:44:56Z</dcterms:created>
  <dcterms:modified xsi:type="dcterms:W3CDTF">2020-05-02T07:11:09Z</dcterms:modified>
</cp:coreProperties>
</file>