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74" r:id="rId2"/>
    <p:sldId id="311" r:id="rId3"/>
    <p:sldId id="264" r:id="rId4"/>
    <p:sldId id="281" r:id="rId5"/>
    <p:sldId id="282" r:id="rId6"/>
    <p:sldId id="285" r:id="rId7"/>
    <p:sldId id="284" r:id="rId8"/>
    <p:sldId id="286" r:id="rId9"/>
    <p:sldId id="287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288" r:id="rId27"/>
    <p:sldId id="26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358B"/>
    <a:srgbClr val="C94693"/>
    <a:srgbClr val="F19CA1"/>
    <a:srgbClr val="B9D26C"/>
    <a:srgbClr val="009285"/>
    <a:srgbClr val="2CB7BC"/>
    <a:srgbClr val="87BD31"/>
    <a:srgbClr val="FAFECA"/>
    <a:srgbClr val="C2B28B"/>
    <a:srgbClr val="32B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39" d="100"/>
          <a:sy n="139" d="100"/>
        </p:scale>
        <p:origin x="-120" y="-344"/>
      </p:cViewPr>
      <p:guideLst>
        <p:guide orient="horz" pos="2160"/>
        <p:guide orient="horz" pos="3997"/>
        <p:guide orient="horz" pos="346"/>
        <p:guide orient="horz" pos="482"/>
        <p:guide orient="horz" pos="3838"/>
        <p:guide pos="2880"/>
        <p:guide pos="363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27/04/20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27/04/20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8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  <p:sldLayoutId id="214748367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4" Type="http://schemas.openxmlformats.org/officeDocument/2006/relationships/slide" Target="slide13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g"/><Relationship Id="rId3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g"/><Relationship Id="rId3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4" Type="http://schemas.openxmlformats.org/officeDocument/2006/relationships/slide" Target="slide15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4" Type="http://schemas.openxmlformats.org/officeDocument/2006/relationships/slide" Target="slide17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4" Type="http://schemas.openxmlformats.org/officeDocument/2006/relationships/slide" Target="slide17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4" Type="http://schemas.openxmlformats.org/officeDocument/2006/relationships/slide" Target="slide19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4" Type="http://schemas.openxmlformats.org/officeDocument/2006/relationships/slide" Target="slide20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4" Type="http://schemas.openxmlformats.org/officeDocument/2006/relationships/slide" Target="slide20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4" Type="http://schemas.openxmlformats.org/officeDocument/2006/relationships/slide" Target="slide22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4" Type="http://schemas.openxmlformats.org/officeDocument/2006/relationships/slide" Target="slide23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4" Type="http://schemas.openxmlformats.org/officeDocument/2006/relationships/slide" Target="slide23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4" Type="http://schemas.openxmlformats.org/officeDocument/2006/relationships/slide" Target="slide24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slide" Target="slide14.xml"/><Relationship Id="rId5" Type="http://schemas.openxmlformats.org/officeDocument/2006/relationships/slide" Target="slide2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slide" Target="slide14.xml"/><Relationship Id="rId5" Type="http://schemas.openxmlformats.org/officeDocument/2006/relationships/slide" Target="slide2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jpeg"/><Relationship Id="rId12" Type="http://schemas.openxmlformats.org/officeDocument/2006/relationships/image" Target="../media/image15.jpeg"/><Relationship Id="rId13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0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hyperlink" Target="https://www.bbc.co.uk/bitesize/topics/zpxnyrd/articles/zxxsyrd" TargetMode="External"/><Relationship Id="rId7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8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9955" y="2657475"/>
            <a:ext cx="6366145" cy="2028825"/>
          </a:xfrm>
          <a:prstGeom prst="roundRect">
            <a:avLst>
              <a:gd name="adj" fmla="val 12813"/>
            </a:avLst>
          </a:prstGeom>
          <a:solidFill>
            <a:srgbClr val="B9D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1517651" y="2657475"/>
            <a:ext cx="2891790" cy="2028825"/>
          </a:xfrm>
          <a:prstGeom prst="roundRect">
            <a:avLst>
              <a:gd name="adj" fmla="val 2583"/>
            </a:avLst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altLang="en-US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354" y="1701867"/>
            <a:ext cx="45799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520" y="3128447"/>
            <a:ext cx="5135078" cy="994306"/>
          </a:xfrm>
        </p:spPr>
        <p:txBody>
          <a:bodyPr/>
          <a:lstStyle/>
          <a:p>
            <a:r>
              <a:rPr lang="en-GB" altLang="en-US" dirty="0"/>
              <a:t>Seed or </a:t>
            </a:r>
            <a:r>
              <a:rPr lang="en-GB" altLang="en-US" dirty="0" smtClean="0"/>
              <a:t>Bulb</a:t>
            </a:r>
            <a:r>
              <a:rPr lang="en-GB" altLang="en-US" dirty="0"/>
              <a:t> </a:t>
            </a:r>
            <a:r>
              <a:rPr lang="en-GB" altLang="en-US" dirty="0" smtClean="0"/>
              <a:t>Quiz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539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0"/>
          <a:stretch/>
        </p:blipFill>
        <p:spPr>
          <a:xfrm>
            <a:off x="755650" y="761999"/>
            <a:ext cx="7632700" cy="4043787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Seed</a:t>
            </a:r>
          </a:p>
        </p:txBody>
      </p:sp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664075" y="4907280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Bulb</a:t>
            </a: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Peas</a:t>
            </a:r>
          </a:p>
        </p:txBody>
      </p:sp>
    </p:spTree>
    <p:extLst>
      <p:ext uri="{BB962C8B-B14F-4D97-AF65-F5344CB8AC3E}">
        <p14:creationId xmlns:p14="http://schemas.microsoft.com/office/powerpoint/2010/main" val="455649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6" b="9386"/>
          <a:stretch/>
        </p:blipFill>
        <p:spPr>
          <a:xfrm>
            <a:off x="755650" y="762000"/>
            <a:ext cx="7632700" cy="403352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Peas</a:t>
            </a:r>
          </a:p>
        </p:txBody>
      </p:sp>
      <p:sp>
        <p:nvSpPr>
          <p:cNvPr id="8" name="Oval 7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650" y="5265886"/>
            <a:ext cx="15478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Correct!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 pea is a seed. Well done!</a:t>
            </a:r>
          </a:p>
        </p:txBody>
      </p:sp>
      <p:sp>
        <p:nvSpPr>
          <p:cNvPr id="11" name="Right Arrow 10">
            <a:hlinkClick r:id="rId3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49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6" b="9386"/>
          <a:stretch/>
        </p:blipFill>
        <p:spPr>
          <a:xfrm>
            <a:off x="755650" y="762000"/>
            <a:ext cx="7632700" cy="403352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Peas</a:t>
            </a:r>
          </a:p>
        </p:txBody>
      </p:sp>
      <p:sp>
        <p:nvSpPr>
          <p:cNvPr id="8" name="Oval 7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650" y="5103326"/>
            <a:ext cx="15478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Bad</a:t>
            </a:r>
            <a:br>
              <a:rPr lang="en-GB" sz="2400" b="1" dirty="0"/>
            </a:br>
            <a:r>
              <a:rPr lang="en-GB" sz="2400" b="1" dirty="0"/>
              <a:t>luck!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 pea is actually a seed.</a:t>
            </a:r>
          </a:p>
        </p:txBody>
      </p:sp>
      <p:sp>
        <p:nvSpPr>
          <p:cNvPr id="14" name="Right Arrow 13">
            <a:hlinkClick r:id="rId3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674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" t="10138" r="-50" b="6690"/>
          <a:stretch/>
        </p:blipFill>
        <p:spPr>
          <a:xfrm>
            <a:off x="751840" y="762000"/>
            <a:ext cx="7640320" cy="404368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Seed</a:t>
            </a:r>
          </a:p>
        </p:txBody>
      </p:sp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664075" y="4907280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Bulb</a:t>
            </a: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Onion</a:t>
            </a:r>
          </a:p>
        </p:txBody>
      </p:sp>
    </p:spTree>
    <p:extLst>
      <p:ext uri="{BB962C8B-B14F-4D97-AF65-F5344CB8AC3E}">
        <p14:creationId xmlns:p14="http://schemas.microsoft.com/office/powerpoint/2010/main" val="4232412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b="15960"/>
          <a:stretch/>
        </p:blipFill>
        <p:spPr>
          <a:xfrm>
            <a:off x="755650" y="762000"/>
            <a:ext cx="7632700" cy="403352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Onion</a:t>
            </a:r>
          </a:p>
        </p:txBody>
      </p:sp>
      <p:sp>
        <p:nvSpPr>
          <p:cNvPr id="8" name="Oval 7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650" y="5265886"/>
            <a:ext cx="15478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Correct!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An onion is a bulb. Well done!</a:t>
            </a:r>
          </a:p>
        </p:txBody>
      </p:sp>
      <p:sp>
        <p:nvSpPr>
          <p:cNvPr id="13" name="Right Arrow 12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087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b="15960"/>
          <a:stretch/>
        </p:blipFill>
        <p:spPr>
          <a:xfrm>
            <a:off x="755650" y="762000"/>
            <a:ext cx="7632700" cy="4033520"/>
          </a:xfrm>
          <a:prstGeom prst="round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Onion</a:t>
            </a:r>
          </a:p>
        </p:txBody>
      </p:sp>
      <p:sp>
        <p:nvSpPr>
          <p:cNvPr id="13" name="Rounded Rectangle 1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650" y="5103326"/>
            <a:ext cx="15478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Bad</a:t>
            </a:r>
            <a:br>
              <a:rPr lang="en-GB" sz="2400" b="1" dirty="0"/>
            </a:br>
            <a:r>
              <a:rPr lang="en-GB" sz="2400" b="1" dirty="0"/>
              <a:t>luck!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An onion is actually a bulb.</a:t>
            </a:r>
          </a:p>
        </p:txBody>
      </p:sp>
      <p:sp>
        <p:nvSpPr>
          <p:cNvPr id="19" name="Right Arrow 18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56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" b="15964"/>
          <a:stretch/>
        </p:blipFill>
        <p:spPr>
          <a:xfrm>
            <a:off x="750888" y="762000"/>
            <a:ext cx="7637462" cy="404368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Seed</a:t>
            </a:r>
          </a:p>
        </p:txBody>
      </p:sp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664075" y="4907280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Bulb</a:t>
            </a: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b="1" dirty="0"/>
              <a:t>Coconut</a:t>
            </a:r>
          </a:p>
        </p:txBody>
      </p:sp>
    </p:spTree>
    <p:extLst>
      <p:ext uri="{BB962C8B-B14F-4D97-AF65-F5344CB8AC3E}">
        <p14:creationId xmlns:p14="http://schemas.microsoft.com/office/powerpoint/2010/main" val="2021918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7" b="23347"/>
          <a:stretch/>
        </p:blipFill>
        <p:spPr>
          <a:xfrm>
            <a:off x="770256" y="762000"/>
            <a:ext cx="7618094" cy="403352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b="1" dirty="0"/>
              <a:t>Coconut</a:t>
            </a:r>
          </a:p>
        </p:txBody>
      </p:sp>
      <p:sp>
        <p:nvSpPr>
          <p:cNvPr id="8" name="Oval 7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650" y="5265886"/>
            <a:ext cx="15478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Correct!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 coconut is a seed. Well done!</a:t>
            </a:r>
          </a:p>
        </p:txBody>
      </p:sp>
      <p:sp>
        <p:nvSpPr>
          <p:cNvPr id="13" name="Right Arrow 12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1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7" b="23347"/>
          <a:stretch/>
        </p:blipFill>
        <p:spPr>
          <a:xfrm>
            <a:off x="770256" y="762000"/>
            <a:ext cx="7618094" cy="4033520"/>
          </a:xfrm>
          <a:prstGeom prst="round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b="1" dirty="0"/>
              <a:t>Coconut</a:t>
            </a:r>
          </a:p>
        </p:txBody>
      </p:sp>
      <p:sp>
        <p:nvSpPr>
          <p:cNvPr id="13" name="Rounded Rectangle 1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650" y="5103326"/>
            <a:ext cx="15478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Bad</a:t>
            </a:r>
            <a:br>
              <a:rPr lang="en-GB" sz="2400" b="1" dirty="0"/>
            </a:br>
            <a:r>
              <a:rPr lang="en-GB" sz="2400" b="1" dirty="0"/>
              <a:t>luck!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 coconut is actually a seed.</a:t>
            </a:r>
          </a:p>
        </p:txBody>
      </p:sp>
      <p:sp>
        <p:nvSpPr>
          <p:cNvPr id="19" name="Right Arrow 18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087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704596" y="165581"/>
            <a:ext cx="6301651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32515" y="268830"/>
            <a:ext cx="6048317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 smtClean="0">
                <a:latin typeface="Twinkl SemiBold" pitchFamily="2" charset="0"/>
              </a:rPr>
              <a:t>What do we already know?</a:t>
            </a:r>
            <a:endParaRPr lang="en-US" sz="3600" b="0" dirty="0">
              <a:latin typeface="Twinkl SemiBold" pitchFamily="2" charset="0"/>
            </a:endParaRPr>
          </a:p>
        </p:txBody>
      </p:sp>
      <p:sp>
        <p:nvSpPr>
          <p:cNvPr id="4" name="Content Placeholder 15"/>
          <p:cNvSpPr txBox="1">
            <a:spLocks/>
          </p:cNvSpPr>
          <p:nvPr/>
        </p:nvSpPr>
        <p:spPr>
          <a:xfrm>
            <a:off x="2786830" y="917623"/>
            <a:ext cx="6185378" cy="854836"/>
          </a:xfrm>
          <a:prstGeom prst="roundRect">
            <a:avLst>
              <a:gd name="adj" fmla="val 2585"/>
            </a:avLst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mtClean="0"/>
              <a:t>We know that plants have roots, leaves, stems and flowers.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355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8386"/>
          <a:stretch/>
        </p:blipFill>
        <p:spPr>
          <a:xfrm>
            <a:off x="755650" y="772160"/>
            <a:ext cx="7632700" cy="403352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Seed</a:t>
            </a:r>
          </a:p>
        </p:txBody>
      </p:sp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664075" y="4907280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Bulb</a:t>
            </a: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288" y="1253173"/>
            <a:ext cx="16970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200" b="1" dirty="0"/>
              <a:t>Sweetcorn</a:t>
            </a:r>
          </a:p>
        </p:txBody>
      </p:sp>
    </p:spTree>
    <p:extLst>
      <p:ext uri="{BB962C8B-B14F-4D97-AF65-F5344CB8AC3E}">
        <p14:creationId xmlns:p14="http://schemas.microsoft.com/office/powerpoint/2010/main" val="135651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73"/>
          <a:stretch/>
        </p:blipFill>
        <p:spPr>
          <a:xfrm>
            <a:off x="770255" y="765175"/>
            <a:ext cx="7632065" cy="4030345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650" y="5265886"/>
            <a:ext cx="15478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Correct!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 corn kernel is a seed. Well done!</a:t>
            </a:r>
          </a:p>
        </p:txBody>
      </p:sp>
      <p:sp>
        <p:nvSpPr>
          <p:cNvPr id="13" name="Oval 12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9288" y="1253173"/>
            <a:ext cx="16970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200" b="1" dirty="0"/>
              <a:t>Sweetcorn</a:t>
            </a:r>
          </a:p>
        </p:txBody>
      </p:sp>
      <p:sp>
        <p:nvSpPr>
          <p:cNvPr id="15" name="Right Arrow 14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29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73"/>
          <a:stretch/>
        </p:blipFill>
        <p:spPr>
          <a:xfrm>
            <a:off x="770255" y="765175"/>
            <a:ext cx="7632065" cy="4030345"/>
          </a:xfrm>
          <a:prstGeom prst="round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9288" y="1253173"/>
            <a:ext cx="16970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200" b="1" dirty="0"/>
              <a:t>Sweetcorn</a:t>
            </a:r>
          </a:p>
        </p:txBody>
      </p:sp>
      <p:sp>
        <p:nvSpPr>
          <p:cNvPr id="15" name="Rounded Rectangle 14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650" y="5103326"/>
            <a:ext cx="15478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Bad</a:t>
            </a:r>
            <a:br>
              <a:rPr lang="en-GB" sz="2400" b="1" dirty="0"/>
            </a:br>
            <a:r>
              <a:rPr lang="en-GB" sz="2400" b="1" dirty="0"/>
              <a:t>luck!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 corn kernel is actually a seed.</a:t>
            </a:r>
          </a:p>
        </p:txBody>
      </p:sp>
      <p:sp>
        <p:nvSpPr>
          <p:cNvPr id="21" name="Right Arrow 20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23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" t="8257"/>
          <a:stretch/>
        </p:blipFill>
        <p:spPr>
          <a:xfrm>
            <a:off x="762000" y="762000"/>
            <a:ext cx="7626350" cy="404368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Seed</a:t>
            </a:r>
          </a:p>
        </p:txBody>
      </p:sp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664075" y="4907280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Bulb</a:t>
            </a: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/>
              <a:t>Garlic</a:t>
            </a:r>
          </a:p>
        </p:txBody>
      </p:sp>
    </p:spTree>
    <p:extLst>
      <p:ext uri="{BB962C8B-B14F-4D97-AF65-F5344CB8AC3E}">
        <p14:creationId xmlns:p14="http://schemas.microsoft.com/office/powerpoint/2010/main" val="154170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44" b="6636"/>
          <a:stretch/>
        </p:blipFill>
        <p:spPr>
          <a:xfrm>
            <a:off x="770256" y="762000"/>
            <a:ext cx="7618094" cy="4033520"/>
          </a:xfrm>
          <a:prstGeom prst="roundRect">
            <a:avLst/>
          </a:prstGeom>
        </p:spPr>
      </p:pic>
      <p:sp>
        <p:nvSpPr>
          <p:cNvPr id="3" name="Rounded Rectangle 2">
            <a:hlinkClick r:id="rId4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/>
              <a:t>Garlic</a:t>
            </a:r>
          </a:p>
        </p:txBody>
      </p:sp>
      <p:sp>
        <p:nvSpPr>
          <p:cNvPr id="8" name="Oval 7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650" y="5265886"/>
            <a:ext cx="15478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Correct!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Garlic is a bulb. Well done!</a:t>
            </a:r>
          </a:p>
        </p:txBody>
      </p:sp>
      <p:sp>
        <p:nvSpPr>
          <p:cNvPr id="13" name="Right Arrow 12">
            <a:hlinkClick r:id="rId5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71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44" b="6636"/>
          <a:stretch/>
        </p:blipFill>
        <p:spPr>
          <a:xfrm>
            <a:off x="770256" y="762000"/>
            <a:ext cx="7618094" cy="4033520"/>
          </a:xfrm>
          <a:prstGeom prst="round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/>
              <a:t>Garlic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650" y="5103326"/>
            <a:ext cx="15478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Bad</a:t>
            </a:r>
            <a:br>
              <a:rPr lang="en-GB" sz="2400" b="1" dirty="0"/>
            </a:br>
            <a:r>
              <a:rPr lang="en-GB" sz="2400" b="1" dirty="0"/>
              <a:t>luck!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Garlic is actually a bulb.</a:t>
            </a:r>
          </a:p>
        </p:txBody>
      </p:sp>
      <p:sp>
        <p:nvSpPr>
          <p:cNvPr id="19" name="Right Arrow 18">
            <a:hlinkClick r:id="rId5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37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753215"/>
            <a:ext cx="8220075" cy="994306"/>
          </a:xfrm>
        </p:spPr>
        <p:txBody>
          <a:bodyPr/>
          <a:lstStyle/>
          <a:p>
            <a:pPr algn="ctr"/>
            <a:r>
              <a:rPr lang="en-GB" dirty="0" smtClean="0"/>
              <a:t>Your Go!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3108726" y="1888736"/>
            <a:ext cx="5298272" cy="4204089"/>
            <a:chOff x="2976879" y="1888736"/>
            <a:chExt cx="5633319" cy="4456503"/>
          </a:xfrm>
        </p:grpSpPr>
        <p:grpSp>
          <p:nvGrpSpPr>
            <p:cNvPr id="7" name="Group 6"/>
            <p:cNvGrpSpPr/>
            <p:nvPr/>
          </p:nvGrpSpPr>
          <p:grpSpPr>
            <a:xfrm>
              <a:off x="2976880" y="1888736"/>
              <a:ext cx="5627370" cy="4456502"/>
              <a:chOff x="1107440" y="2113286"/>
              <a:chExt cx="4805681" cy="373887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37" t="3529" r="5187" b="3529"/>
              <a:stretch/>
            </p:blipFill>
            <p:spPr>
              <a:xfrm rot="5400000">
                <a:off x="441960" y="2778766"/>
                <a:ext cx="3738879" cy="240792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37" t="3529" r="5187" b="3529"/>
              <a:stretch/>
            </p:blipFill>
            <p:spPr>
              <a:xfrm rot="5400000" flipH="1" flipV="1">
                <a:off x="2839721" y="2778766"/>
                <a:ext cx="3738879" cy="2407920"/>
              </a:xfrm>
              <a:prstGeom prst="rect">
                <a:avLst/>
              </a:prstGeom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2976879" y="1888737"/>
              <a:ext cx="5633319" cy="4456502"/>
            </a:xfrm>
            <a:prstGeom prst="rect">
              <a:avLst/>
            </a:prstGeom>
            <a:solidFill>
              <a:srgbClr val="C2B28B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Rectangle 9"/>
          <p:cNvSpPr/>
          <p:nvPr/>
        </p:nvSpPr>
        <p:spPr>
          <a:xfrm>
            <a:off x="755650" y="1888735"/>
            <a:ext cx="2243338" cy="4204089"/>
          </a:xfrm>
          <a:prstGeom prst="rect">
            <a:avLst/>
          </a:prstGeom>
          <a:solidFill>
            <a:srgbClr val="B9D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65388" y="2005620"/>
            <a:ext cx="2133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 smtClean="0"/>
              <a:t>Write 5 sentences about seeds and bulbs. </a:t>
            </a:r>
            <a:r>
              <a:rPr lang="en-GB" altLang="en-US" dirty="0"/>
              <a:t>U</a:t>
            </a:r>
            <a:r>
              <a:rPr lang="en-GB" altLang="en-US" dirty="0" smtClean="0"/>
              <a:t>se the coordinating conjunctions ‘</a:t>
            </a:r>
            <a:r>
              <a:rPr lang="en-GB" altLang="en-US" i="1" dirty="0" smtClean="0">
                <a:solidFill>
                  <a:srgbClr val="2CB7BC"/>
                </a:solidFill>
              </a:rPr>
              <a:t>and</a:t>
            </a:r>
            <a:r>
              <a:rPr lang="en-GB" altLang="en-US" dirty="0" smtClean="0"/>
              <a:t>’ &amp; ‘</a:t>
            </a:r>
            <a:r>
              <a:rPr lang="en-GB" altLang="en-US" i="1" dirty="0" smtClean="0">
                <a:solidFill>
                  <a:srgbClr val="2CB7BC"/>
                </a:solidFill>
              </a:rPr>
              <a:t>but</a:t>
            </a:r>
            <a:r>
              <a:rPr lang="en-GB" altLang="en-US" dirty="0" smtClean="0"/>
              <a:t>’ </a:t>
            </a:r>
            <a:r>
              <a:rPr lang="en-GB" altLang="en-US" dirty="0" smtClean="0"/>
              <a:t>at least once in your sentences. </a:t>
            </a:r>
            <a:endParaRPr lang="en-GB" altLang="en-US" dirty="0"/>
          </a:p>
          <a:p>
            <a:endParaRPr lang="en-GB" alt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22"/>
          <a:stretch/>
        </p:blipFill>
        <p:spPr>
          <a:xfrm>
            <a:off x="3687746" y="2102256"/>
            <a:ext cx="4441054" cy="39937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6"/>
          <a:stretch/>
        </p:blipFill>
        <p:spPr>
          <a:xfrm>
            <a:off x="5709917" y="2005620"/>
            <a:ext cx="2692403" cy="1992467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7" t="57037"/>
          <a:stretch/>
        </p:blipFill>
        <p:spPr>
          <a:xfrm>
            <a:off x="3108960" y="1885560"/>
            <a:ext cx="1074098" cy="2946400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860618" y="4202469"/>
            <a:ext cx="2116358" cy="1830405"/>
            <a:chOff x="4223088" y="4211606"/>
            <a:chExt cx="2116358" cy="183040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4" t="7339" r="24667" b="9695"/>
            <a:stretch/>
          </p:blipFill>
          <p:spPr>
            <a:xfrm>
              <a:off x="4223088" y="4211606"/>
              <a:ext cx="2116358" cy="183040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20975759">
              <a:off x="4448058" y="4306794"/>
              <a:ext cx="172755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en-US" dirty="0" smtClean="0"/>
                <a:t>Can you use the word ‘</a:t>
              </a:r>
              <a:r>
                <a:rPr lang="en-GB" altLang="en-US" i="1" dirty="0" smtClean="0">
                  <a:solidFill>
                    <a:srgbClr val="2CB7BC"/>
                  </a:solidFill>
                </a:rPr>
                <a:t>because</a:t>
              </a:r>
              <a:r>
                <a:rPr lang="en-GB" altLang="en-US" dirty="0" smtClean="0"/>
                <a:t>’ in one of your sentences?</a:t>
              </a:r>
              <a:r>
                <a:rPr lang="en-GB" altLang="en-US" dirty="0" smtClean="0"/>
                <a:t> </a:t>
              </a:r>
              <a:endParaRPr lang="en-GB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27935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55651" y="765176"/>
            <a:ext cx="1764343" cy="1661505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916" t="-700" r="-16970" b="-5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755651" y="2598249"/>
            <a:ext cx="1764343" cy="1661505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476" r="-198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755650" y="4431321"/>
            <a:ext cx="1764343" cy="1661505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361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2711770" y="765176"/>
            <a:ext cx="1764343" cy="1661505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396" t="-2740" r="-22230" b="-203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2711770" y="2598249"/>
            <a:ext cx="1764343" cy="1661505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55" r="-342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2711769" y="4431321"/>
            <a:ext cx="1764343" cy="1661505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271" t="-2236" r="-4475" b="-40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4667889" y="765176"/>
            <a:ext cx="1764343" cy="1661505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69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4667889" y="2598249"/>
            <a:ext cx="1764343" cy="1661505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98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4667888" y="4431321"/>
            <a:ext cx="1764343" cy="1661505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45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6624007" y="765176"/>
            <a:ext cx="1764343" cy="1661505"/>
          </a:xfrm>
          <a:prstGeom prst="round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2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/>
          <p:cNvSpPr/>
          <p:nvPr/>
        </p:nvSpPr>
        <p:spPr>
          <a:xfrm>
            <a:off x="6624007" y="2598249"/>
            <a:ext cx="1764343" cy="1661505"/>
          </a:xfrm>
          <a:prstGeom prst="round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2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6624006" y="4431321"/>
            <a:ext cx="1764343" cy="1661505"/>
          </a:xfrm>
          <a:prstGeom prst="round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0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" name="Group 22"/>
          <p:cNvGrpSpPr/>
          <p:nvPr/>
        </p:nvGrpSpPr>
        <p:grpSpPr>
          <a:xfrm>
            <a:off x="2558402" y="2558188"/>
            <a:ext cx="3452932" cy="1638707"/>
            <a:chOff x="3132666" y="2950633"/>
            <a:chExt cx="2878667" cy="1246262"/>
          </a:xfrm>
        </p:grpSpPr>
        <p:sp>
          <p:nvSpPr>
            <p:cNvPr id="19" name="Rounded Rectangle 18"/>
            <p:cNvSpPr/>
            <p:nvPr/>
          </p:nvSpPr>
          <p:spPr>
            <a:xfrm>
              <a:off x="3132666" y="2950633"/>
              <a:ext cx="2878667" cy="956733"/>
            </a:xfrm>
            <a:prstGeom prst="roundRect">
              <a:avLst/>
            </a:prstGeom>
            <a:solidFill>
              <a:srgbClr val="87B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32666" y="3119677"/>
              <a:ext cx="287866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chemeClr val="bg1"/>
                  </a:solidFill>
                </a:rPr>
                <a:t>Seeds and bulbs</a:t>
              </a:r>
              <a:endParaRPr lang="en-GB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44243" y="2156795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Today w</a:t>
            </a:r>
            <a:r>
              <a:rPr lang="en-GB" dirty="0" smtClean="0"/>
              <a:t>e </a:t>
            </a:r>
            <a:r>
              <a:rPr lang="en-GB" dirty="0" smtClean="0"/>
              <a:t>are</a:t>
            </a:r>
            <a:r>
              <a:rPr lang="en-GB" dirty="0" smtClean="0"/>
              <a:t> </a:t>
            </a:r>
            <a:r>
              <a:rPr lang="en-GB" dirty="0"/>
              <a:t>learning about…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Seeds and Bulbs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55649" y="1473201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286" r="-3475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"/>
          <p:cNvSpPr/>
          <p:nvPr/>
        </p:nvSpPr>
        <p:spPr>
          <a:xfrm>
            <a:off x="755648" y="3967436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1686" r="-273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2688871" y="1473202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1678" r="-452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2688870" y="3967437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955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4622093" y="1473202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7698" r="-141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4622092" y="3967437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339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/>
          <p:cNvSpPr/>
          <p:nvPr/>
        </p:nvSpPr>
        <p:spPr>
          <a:xfrm>
            <a:off x="6555316" y="1473202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4155" r="-1859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/>
          <p:cNvSpPr/>
          <p:nvPr/>
        </p:nvSpPr>
        <p:spPr>
          <a:xfrm>
            <a:off x="6555315" y="3967437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1547"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55459" y="1397000"/>
            <a:ext cx="7833079" cy="49784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/>
          <p:cNvGrpSpPr/>
          <p:nvPr/>
        </p:nvGrpSpPr>
        <p:grpSpPr>
          <a:xfrm>
            <a:off x="3153301" y="2485225"/>
            <a:ext cx="2827867" cy="2827867"/>
            <a:chOff x="3153301" y="2400555"/>
            <a:chExt cx="2827867" cy="2827867"/>
          </a:xfrm>
        </p:grpSpPr>
        <p:sp>
          <p:nvSpPr>
            <p:cNvPr id="28" name="Oval 27"/>
            <p:cNvSpPr/>
            <p:nvPr/>
          </p:nvSpPr>
          <p:spPr>
            <a:xfrm>
              <a:off x="3153301" y="2400555"/>
              <a:ext cx="2827867" cy="2827867"/>
            </a:xfrm>
            <a:prstGeom prst="ellipse">
              <a:avLst/>
            </a:prstGeom>
            <a:solidFill>
              <a:srgbClr val="87BD3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369200" y="2798825"/>
              <a:ext cx="2396067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The first stage </a:t>
              </a:r>
              <a:br>
                <a:rPr lang="en-GB" dirty="0"/>
              </a:br>
              <a:r>
                <a:rPr lang="en-GB" dirty="0"/>
                <a:t>in the life cycle of most plants is a seed. </a:t>
              </a:r>
            </a:p>
            <a:p>
              <a:pPr algn="ctr"/>
              <a:r>
                <a:rPr lang="en-GB" dirty="0"/>
                <a:t>Seeds come in all shapes and sizes. Every plant has a different seed.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925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Seeds and Bulbs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0885" y="2870200"/>
            <a:ext cx="7632700" cy="3222625"/>
          </a:xfrm>
          <a:prstGeom prst="roundRect">
            <a:avLst>
              <a:gd name="adj" fmla="val 9910"/>
            </a:avLst>
          </a:prstGeom>
          <a:solidFill>
            <a:srgbClr val="B9D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25" y="3501196"/>
            <a:ext cx="1883749" cy="20171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5149" y="1323348"/>
            <a:ext cx="75284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Every single seed has the beginnings of a new plant inside it, along with a little store of food to help it grow.</a:t>
            </a:r>
          </a:p>
          <a:p>
            <a:endParaRPr lang="en-GB" dirty="0"/>
          </a:p>
          <a:p>
            <a:r>
              <a:rPr lang="en-GB" dirty="0"/>
              <a:t>When the conditions are right, the seed soaks up water and swells, and the tiny new plant bursts out of its shell. This is called </a:t>
            </a:r>
            <a:r>
              <a:rPr lang="en-GB" b="1" dirty="0"/>
              <a:t>germination</a:t>
            </a:r>
            <a:r>
              <a:rPr lang="en-GB" dirty="0"/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6001" y="3044964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Embryo:</a:t>
            </a:r>
          </a:p>
          <a:p>
            <a:r>
              <a:rPr lang="en-GB" dirty="0"/>
              <a:t>The tiny root and shoot which will grow into the adult plant.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6000" y="4789714"/>
            <a:ext cx="177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Seed Coat:</a:t>
            </a:r>
          </a:p>
          <a:p>
            <a:r>
              <a:rPr lang="en-GB" dirty="0"/>
              <a:t>A tough outer covering.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04464" y="3604349"/>
            <a:ext cx="2142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Food Store:</a:t>
            </a:r>
          </a:p>
          <a:p>
            <a:r>
              <a:rPr lang="en-GB" dirty="0"/>
              <a:t>A store of food for the young plant </a:t>
            </a:r>
            <a:br>
              <a:rPr lang="en-GB" dirty="0"/>
            </a:br>
            <a:r>
              <a:rPr lang="en-GB" dirty="0"/>
              <a:t>to use until it has grown enough to make its own food.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946402" y="3962400"/>
            <a:ext cx="918389" cy="347133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794000" y="5045070"/>
            <a:ext cx="1859838" cy="257206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033394" y="4394200"/>
            <a:ext cx="1071071" cy="521749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855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Seeds and Bulbs: Germination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5650" y="1413933"/>
            <a:ext cx="2377017" cy="22606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3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755649" y="3832225"/>
            <a:ext cx="2377017" cy="2260600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3387194" y="1413933"/>
            <a:ext cx="2377017" cy="22606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612" r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3387193" y="3832225"/>
            <a:ext cx="2377017" cy="226060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81" r="-299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5856912" y="1870751"/>
            <a:ext cx="2732008" cy="3839489"/>
          </a:xfrm>
          <a:prstGeom prst="round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BBC Bitesize - What </a:t>
            </a:r>
            <a:r>
              <a:rPr lang="en-GB" sz="1400" dirty="0">
                <a:solidFill>
                  <a:schemeClr val="tx1"/>
                </a:solidFill>
              </a:rPr>
              <a:t>does a plant need to grow?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28367" y="2021902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Click the </a:t>
            </a:r>
            <a:r>
              <a:rPr lang="en-GB" dirty="0" smtClean="0"/>
              <a:t>link</a:t>
            </a:r>
            <a:r>
              <a:rPr lang="en-GB" dirty="0" smtClean="0"/>
              <a:t> </a:t>
            </a:r>
            <a:r>
              <a:rPr lang="en-GB" dirty="0"/>
              <a:t>below to </a:t>
            </a:r>
            <a:r>
              <a:rPr lang="en-GB" dirty="0" smtClean="0"/>
              <a:t>find </a:t>
            </a:r>
            <a:r>
              <a:rPr lang="en-GB" dirty="0"/>
              <a:t>out more about germination</a:t>
            </a:r>
            <a:r>
              <a:rPr lang="en-GB" dirty="0" smtClean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765540" y="2484559"/>
            <a:ext cx="29290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1400" dirty="0" smtClean="0">
              <a:hlinkClick r:id="rId6"/>
            </a:endParaRPr>
          </a:p>
          <a:p>
            <a:pPr algn="ctr"/>
            <a:endParaRPr lang="en-GB" sz="1400" dirty="0">
              <a:hlinkClick r:id="rId6"/>
            </a:endParaRPr>
          </a:p>
          <a:p>
            <a:pPr algn="ctr"/>
            <a:r>
              <a:rPr lang="en-GB" sz="1400" dirty="0" smtClean="0">
                <a:hlinkClick r:id="rId6"/>
              </a:rPr>
              <a:t>https</a:t>
            </a:r>
            <a:r>
              <a:rPr lang="en-GB" sz="1400" dirty="0">
                <a:hlinkClick r:id="rId6"/>
              </a:rPr>
              <a:t>://www.bbc.co.uk/bitesize/</a:t>
            </a:r>
            <a:r>
              <a:rPr lang="en-GB" sz="1400" dirty="0" smtClean="0">
                <a:hlinkClick r:id="rId6"/>
              </a:rPr>
              <a:t>to</a:t>
            </a:r>
          </a:p>
          <a:p>
            <a:pPr algn="ctr"/>
            <a:r>
              <a:rPr lang="en-GB" sz="1400" dirty="0" smtClean="0">
                <a:hlinkClick r:id="rId6"/>
              </a:rPr>
              <a:t>pics</a:t>
            </a:r>
            <a:r>
              <a:rPr lang="en-GB" sz="1400" dirty="0">
                <a:hlinkClick r:id="rId6"/>
              </a:rPr>
              <a:t>/zpxnyrd/articles/zxxsyrd</a:t>
            </a:r>
            <a:endParaRPr lang="en-GB" sz="1400" dirty="0"/>
          </a:p>
        </p:txBody>
      </p:sp>
      <p:pic>
        <p:nvPicPr>
          <p:cNvPr id="6" name="Picture 5" descr="downloa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380" y="4185354"/>
            <a:ext cx="2425816" cy="13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92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10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50885" y="1473202"/>
            <a:ext cx="7632700" cy="4619624"/>
          </a:xfrm>
          <a:prstGeom prst="roundRect">
            <a:avLst>
              <a:gd name="adj" fmla="val 7271"/>
            </a:avLst>
          </a:prstGeom>
          <a:solidFill>
            <a:srgbClr val="B9D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Seeds and Bulbs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65" y="2574549"/>
            <a:ext cx="1980641" cy="3119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4881" y="1631018"/>
            <a:ext cx="22656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/>
              <a:t>Some plants grow first from a seed, and then develop </a:t>
            </a:r>
            <a:br>
              <a:rPr lang="en-GB" altLang="en-US" dirty="0"/>
            </a:br>
            <a:r>
              <a:rPr lang="en-GB" altLang="en-US" dirty="0"/>
              <a:t>a bulb that helps them to grow back year after year.</a:t>
            </a:r>
          </a:p>
          <a:p>
            <a:r>
              <a:rPr lang="en-GB" altLang="en-US" dirty="0"/>
              <a:t> </a:t>
            </a:r>
          </a:p>
          <a:p>
            <a:r>
              <a:rPr lang="en-GB" altLang="en-US" dirty="0"/>
              <a:t>A bulb lets the plant rest underground over the winter when it is too cold, then grow back later in the year when conditions </a:t>
            </a:r>
            <a:br>
              <a:rPr lang="en-GB" altLang="en-US" dirty="0"/>
            </a:br>
            <a:r>
              <a:rPr lang="en-GB" altLang="en-US" dirty="0"/>
              <a:t>are right.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504248" y="1648168"/>
            <a:ext cx="17374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b="1" dirty="0"/>
              <a:t>Flower Bud: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Future flower stored inside the bulb for protection.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3281" y="1700068"/>
            <a:ext cx="17374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b="1" dirty="0"/>
              <a:t>Tunic: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A papery </a:t>
            </a:r>
            <a:br>
              <a:rPr lang="en-GB" altLang="en-US" dirty="0"/>
            </a:br>
            <a:r>
              <a:rPr lang="en-GB" altLang="en-US" dirty="0"/>
              <a:t>outer covering.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67794" y="3265865"/>
            <a:ext cx="14417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b="1" dirty="0"/>
              <a:t>Scales: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Thick leaves that store the food.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04248" y="4858763"/>
            <a:ext cx="1116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b="1" dirty="0"/>
              <a:t>Roots</a:t>
            </a:r>
            <a:endParaRPr lang="en-GB" altLang="en-US" dirty="0"/>
          </a:p>
        </p:txBody>
      </p:sp>
      <p:sp>
        <p:nvSpPr>
          <p:cNvPr id="12" name="Rectangle 11"/>
          <p:cNvSpPr/>
          <p:nvPr/>
        </p:nvSpPr>
        <p:spPr>
          <a:xfrm>
            <a:off x="6948241" y="5154726"/>
            <a:ext cx="1116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b="1" dirty="0"/>
              <a:t>Stem</a:t>
            </a:r>
            <a:endParaRPr lang="en-GB" alt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004560" y="5228095"/>
            <a:ext cx="908445" cy="102830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13003" y="5043429"/>
            <a:ext cx="601309" cy="366038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787212" y="2959036"/>
            <a:ext cx="824375" cy="823978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905274" y="2399582"/>
            <a:ext cx="715132" cy="971443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128872" y="3534659"/>
            <a:ext cx="453934" cy="599450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979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Seeds and Bulbs</a:t>
            </a:r>
            <a:endParaRPr lang="en-GB" dirty="0"/>
          </a:p>
        </p:txBody>
      </p:sp>
      <p:sp>
        <p:nvSpPr>
          <p:cNvPr id="3" name="Rounded Rectangle 2"/>
          <p:cNvSpPr/>
          <p:nvPr/>
        </p:nvSpPr>
        <p:spPr>
          <a:xfrm>
            <a:off x="755650" y="1696720"/>
            <a:ext cx="3714750" cy="1390221"/>
          </a:xfrm>
          <a:prstGeom prst="round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60425" y="2068663"/>
            <a:ext cx="3322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/>
              <a:t>Here are some common plants that grow from bulbs.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55650" y="3199662"/>
            <a:ext cx="3714750" cy="1390221"/>
            <a:chOff x="755650" y="3199662"/>
            <a:chExt cx="3714750" cy="1390221"/>
          </a:xfrm>
        </p:grpSpPr>
        <p:sp>
          <p:nvSpPr>
            <p:cNvPr id="4" name="Rounded Rectangle 3"/>
            <p:cNvSpPr/>
            <p:nvPr/>
          </p:nvSpPr>
          <p:spPr>
            <a:xfrm>
              <a:off x="755650" y="3199662"/>
              <a:ext cx="3714750" cy="1390221"/>
            </a:xfrm>
            <a:prstGeom prst="round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9682" b="-2794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55650" y="4064000"/>
              <a:ext cx="1398271" cy="525882"/>
              <a:chOff x="755650" y="4064000"/>
              <a:chExt cx="1398271" cy="525882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755650" y="4064000"/>
                <a:ext cx="1398270" cy="525882"/>
              </a:xfrm>
              <a:prstGeom prst="roundRect">
                <a:avLst>
                  <a:gd name="adj" fmla="val 43859"/>
                </a:avLst>
              </a:prstGeom>
              <a:solidFill>
                <a:srgbClr val="87B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55651" y="4147355"/>
                <a:ext cx="139827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en-US" dirty="0"/>
                  <a:t>Daffodils</a:t>
                </a:r>
                <a:endParaRPr lang="en-GB" dirty="0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755649" y="4702604"/>
            <a:ext cx="3714751" cy="1400381"/>
            <a:chOff x="755649" y="4702604"/>
            <a:chExt cx="3714751" cy="1400381"/>
          </a:xfrm>
        </p:grpSpPr>
        <p:sp>
          <p:nvSpPr>
            <p:cNvPr id="5" name="Rounded Rectangle 4"/>
            <p:cNvSpPr/>
            <p:nvPr/>
          </p:nvSpPr>
          <p:spPr>
            <a:xfrm flipH="1">
              <a:off x="755650" y="4702604"/>
              <a:ext cx="3714750" cy="1390221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0356" b="-2142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755649" y="5577103"/>
              <a:ext cx="1398271" cy="525882"/>
              <a:chOff x="755650" y="4064000"/>
              <a:chExt cx="1398271" cy="525882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755650" y="4064000"/>
                <a:ext cx="1398270" cy="525882"/>
              </a:xfrm>
              <a:prstGeom prst="roundRect">
                <a:avLst>
                  <a:gd name="adj" fmla="val 43859"/>
                </a:avLst>
              </a:prstGeom>
              <a:solidFill>
                <a:srgbClr val="87B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55651" y="4147355"/>
                <a:ext cx="139827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en-US" dirty="0"/>
                  <a:t>Snowdrops</a:t>
                </a:r>
                <a:endParaRPr lang="en-GB" dirty="0"/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4683760" y="1696719"/>
            <a:ext cx="3724910" cy="1391183"/>
            <a:chOff x="4683760" y="1696719"/>
            <a:chExt cx="3724910" cy="1391183"/>
          </a:xfrm>
        </p:grpSpPr>
        <p:sp>
          <p:nvSpPr>
            <p:cNvPr id="8" name="Rounded Rectangle 7"/>
            <p:cNvSpPr/>
            <p:nvPr/>
          </p:nvSpPr>
          <p:spPr>
            <a:xfrm>
              <a:off x="4683760" y="1696719"/>
              <a:ext cx="3714750" cy="1390221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2653" b="-2277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010399" y="2562020"/>
              <a:ext cx="1398271" cy="525882"/>
              <a:chOff x="755650" y="4064000"/>
              <a:chExt cx="1398271" cy="525882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755650" y="4064000"/>
                <a:ext cx="1398270" cy="525882"/>
              </a:xfrm>
              <a:prstGeom prst="roundRect">
                <a:avLst>
                  <a:gd name="adj" fmla="val 43859"/>
                </a:avLst>
              </a:prstGeom>
              <a:solidFill>
                <a:srgbClr val="87B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55651" y="4147355"/>
                <a:ext cx="139827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en-US" dirty="0"/>
                  <a:t>Lilies</a:t>
                </a:r>
                <a:endParaRPr lang="en-GB" dirty="0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4683760" y="3199661"/>
            <a:ext cx="3714750" cy="1390221"/>
            <a:chOff x="4683760" y="3199661"/>
            <a:chExt cx="3714750" cy="1390221"/>
          </a:xfrm>
        </p:grpSpPr>
        <p:sp>
          <p:nvSpPr>
            <p:cNvPr id="9" name="Rounded Rectangle 8"/>
            <p:cNvSpPr/>
            <p:nvPr/>
          </p:nvSpPr>
          <p:spPr>
            <a:xfrm>
              <a:off x="4683760" y="3199661"/>
              <a:ext cx="3714750" cy="1390221"/>
            </a:xfrm>
            <a:prstGeom prst="round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1642" b="-2648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7000238" y="4064000"/>
              <a:ext cx="1398271" cy="525882"/>
              <a:chOff x="755650" y="4064000"/>
              <a:chExt cx="1398271" cy="525882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755650" y="4064000"/>
                <a:ext cx="1398270" cy="525882"/>
              </a:xfrm>
              <a:prstGeom prst="roundRect">
                <a:avLst>
                  <a:gd name="adj" fmla="val 43859"/>
                </a:avLst>
              </a:prstGeom>
              <a:solidFill>
                <a:srgbClr val="87B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55651" y="4147355"/>
                <a:ext cx="139827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en-US" dirty="0"/>
                  <a:t>Allium</a:t>
                </a:r>
                <a:endParaRPr lang="en-GB" dirty="0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4683760" y="4702603"/>
            <a:ext cx="3714750" cy="1416189"/>
            <a:chOff x="4683760" y="4702603"/>
            <a:chExt cx="3714750" cy="1416189"/>
          </a:xfrm>
        </p:grpSpPr>
        <p:sp>
          <p:nvSpPr>
            <p:cNvPr id="10" name="Rounded Rectangle 9"/>
            <p:cNvSpPr/>
            <p:nvPr/>
          </p:nvSpPr>
          <p:spPr>
            <a:xfrm>
              <a:off x="4683760" y="4702603"/>
              <a:ext cx="3714750" cy="1390221"/>
            </a:xfrm>
            <a:prstGeom prst="round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3776" b="-2580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7000239" y="5592910"/>
              <a:ext cx="1398271" cy="525882"/>
              <a:chOff x="755650" y="4064000"/>
              <a:chExt cx="1398271" cy="525882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755650" y="4064000"/>
                <a:ext cx="1398270" cy="525882"/>
              </a:xfrm>
              <a:prstGeom prst="roundRect">
                <a:avLst>
                  <a:gd name="adj" fmla="val 43859"/>
                </a:avLst>
              </a:prstGeom>
              <a:solidFill>
                <a:srgbClr val="87B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55651" y="4147355"/>
                <a:ext cx="139827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en-US" dirty="0"/>
                  <a:t>Tulips</a:t>
                </a:r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408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Seeds and Bulbs</a:t>
            </a:r>
            <a:endParaRPr lang="en-GB" dirty="0"/>
          </a:p>
        </p:txBody>
      </p:sp>
      <p:sp>
        <p:nvSpPr>
          <p:cNvPr id="3" name="Rounded Rectangle 2"/>
          <p:cNvSpPr/>
          <p:nvPr/>
        </p:nvSpPr>
        <p:spPr>
          <a:xfrm>
            <a:off x="750885" y="1473202"/>
            <a:ext cx="7632700" cy="1859278"/>
          </a:xfrm>
          <a:prstGeom prst="roundRect">
            <a:avLst>
              <a:gd name="adj" fmla="val 10003"/>
            </a:avLst>
          </a:prstGeom>
          <a:solidFill>
            <a:srgbClr val="B9D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868028" y="1630680"/>
            <a:ext cx="746504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dirty="0" smtClean="0"/>
              <a:t>In the autumn we planted daffodil and tulip bulbs. We watched them as they grew and flowered.</a:t>
            </a:r>
            <a:endParaRPr lang="en-GB" altLang="en-US" dirty="0"/>
          </a:p>
          <a:p>
            <a:pPr algn="ctr"/>
            <a:endParaRPr lang="en-GB" altLang="en-US" sz="1000" dirty="0"/>
          </a:p>
          <a:p>
            <a:r>
              <a:rPr lang="en-GB" altLang="en-US" dirty="0" smtClean="0"/>
              <a:t>Later in the week,</a:t>
            </a:r>
            <a:r>
              <a:rPr lang="en-GB" altLang="en-US" dirty="0" smtClean="0"/>
              <a:t> we are going to plant some seeds. But before we do that, look at </a:t>
            </a:r>
            <a:r>
              <a:rPr lang="en-GB" altLang="en-US" dirty="0" smtClean="0"/>
              <a:t>the </a:t>
            </a:r>
            <a:r>
              <a:rPr lang="en-GB" altLang="en-US" dirty="0"/>
              <a:t>next </a:t>
            </a:r>
            <a:r>
              <a:rPr lang="en-GB" altLang="en-US" dirty="0" smtClean="0"/>
              <a:t>few slides and guess </a:t>
            </a:r>
            <a:r>
              <a:rPr lang="en-GB" altLang="en-US" dirty="0"/>
              <a:t>if </a:t>
            </a:r>
            <a:r>
              <a:rPr lang="en-GB" altLang="en-US" dirty="0" smtClean="0"/>
              <a:t>the food </a:t>
            </a:r>
            <a:r>
              <a:rPr lang="en-GB" altLang="en-US" dirty="0"/>
              <a:t>is a seed or a bulb? </a:t>
            </a:r>
          </a:p>
          <a:p>
            <a:pPr algn="ctr"/>
            <a:r>
              <a:rPr lang="en-GB" altLang="en-US" dirty="0" smtClean="0"/>
              <a:t> </a:t>
            </a:r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04"/>
          <a:stretch/>
        </p:blipFill>
        <p:spPr>
          <a:xfrm>
            <a:off x="5491424" y="3225003"/>
            <a:ext cx="2889742" cy="2037031"/>
          </a:xfrm>
          <a:prstGeom prst="roundRect">
            <a:avLst>
              <a:gd name="adj" fmla="val 10078"/>
            </a:avLst>
          </a:prstGeom>
          <a:solidFill>
            <a:srgbClr val="B9D26C"/>
          </a:solidFill>
        </p:spPr>
      </p:pic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8" y="3607863"/>
            <a:ext cx="2290113" cy="2594014"/>
          </a:xfrm>
          <a:prstGeom prst="rect">
            <a:avLst/>
          </a:prstGeom>
        </p:spPr>
      </p:pic>
      <p:pic>
        <p:nvPicPr>
          <p:cNvPr id="8" name="Picture 7" descr="downlo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529" y="3663691"/>
            <a:ext cx="1320159" cy="21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3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lanIt Presentation Template" id="{0A3B8BFC-E9F1-4474-9F7B-AFB6884062FA}" vid="{9CC7331F-4C01-4F4C-8DFE-D4DCB177AE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</TotalTime>
  <Words>456</Words>
  <Application>Microsoft Macintosh PowerPoint</Application>
  <PresentationFormat>On-screen Show (4:3)</PresentationFormat>
  <Paragraphs>98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Tuffy-TTF</vt:lpstr>
      <vt:lpstr>Twinkl</vt:lpstr>
      <vt:lpstr>Twinkl SemiBold</vt:lpstr>
      <vt:lpstr>BPreplay</vt:lpstr>
      <vt:lpstr>Sassoon Infant Rg</vt:lpstr>
      <vt:lpstr>Tuffy</vt:lpstr>
      <vt:lpstr>Calibri</vt:lpstr>
      <vt:lpstr>Office Theme</vt:lpstr>
      <vt:lpstr>PowerPoint Presentation</vt:lpstr>
      <vt:lpstr>PowerPoint Presentation</vt:lpstr>
      <vt:lpstr>PowerPoint Presentation</vt:lpstr>
      <vt:lpstr>Seeds and Bulbs</vt:lpstr>
      <vt:lpstr>Seeds and Bulbs</vt:lpstr>
      <vt:lpstr>Seeds and Bulbs: Germination</vt:lpstr>
      <vt:lpstr>Seeds and Bulbs</vt:lpstr>
      <vt:lpstr>Seeds and Bulbs</vt:lpstr>
      <vt:lpstr>Seeds and Bulbs</vt:lpstr>
      <vt:lpstr>Seed or Bulb 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Go!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Tinkler</dc:creator>
  <cp:lastModifiedBy>Pete Edwards</cp:lastModifiedBy>
  <cp:revision>29</cp:revision>
  <dcterms:created xsi:type="dcterms:W3CDTF">2019-01-16T13:14:16Z</dcterms:created>
  <dcterms:modified xsi:type="dcterms:W3CDTF">2020-04-27T14:27:09Z</dcterms:modified>
</cp:coreProperties>
</file>